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98" r:id="rId5"/>
    <p:sldId id="299" r:id="rId6"/>
    <p:sldId id="328" r:id="rId7"/>
    <p:sldId id="337" r:id="rId8"/>
    <p:sldId id="338" r:id="rId9"/>
    <p:sldId id="339" r:id="rId10"/>
    <p:sldId id="340" r:id="rId11"/>
    <p:sldId id="341" r:id="rId12"/>
    <p:sldId id="34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7C8"/>
    <a:srgbClr val="EC44F3"/>
    <a:srgbClr val="E84C3D"/>
    <a:srgbClr val="EC44F2"/>
    <a:srgbClr val="FF33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E524A-DFF1-A327-5D7B-9C16F18B6E33}" v="5" dt="2022-05-24T11:22:03.5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7" autoAdjust="0"/>
    <p:restoredTop sz="74036" autoAdjust="0"/>
  </p:normalViewPr>
  <p:slideViewPr>
    <p:cSldViewPr snapToGrid="0">
      <p:cViewPr varScale="1">
        <p:scale>
          <a:sx n="84" d="100"/>
          <a:sy n="84" d="100"/>
        </p:scale>
        <p:origin x="1818" y="90"/>
      </p:cViewPr>
      <p:guideLst/>
    </p:cSldViewPr>
  </p:slideViewPr>
  <p:outlineViewPr>
    <p:cViewPr>
      <p:scale>
        <a:sx n="33" d="100"/>
        <a:sy n="33" d="100"/>
      </p:scale>
      <p:origin x="0" y="-38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alnuamaani" userId="S::alnuamaani_c@school.trinityhigh.com::ce4d7da6-38bf-40d9-abb0-797913087a8f" providerId="AD" clId="Web-{9D8E524A-DFF1-A327-5D7B-9C16F18B6E33}"/>
    <pc:docChg chg="delSld">
      <pc:chgData name="catherine alnuamaani" userId="S::alnuamaani_c@school.trinityhigh.com::ce4d7da6-38bf-40d9-abb0-797913087a8f" providerId="AD" clId="Web-{9D8E524A-DFF1-A327-5D7B-9C16F18B6E33}" dt="2022-05-24T11:22:03.549" v="4"/>
      <pc:docMkLst>
        <pc:docMk/>
      </pc:docMkLst>
      <pc:sldChg chg="del">
        <pc:chgData name="catherine alnuamaani" userId="S::alnuamaani_c@school.trinityhigh.com::ce4d7da6-38bf-40d9-abb0-797913087a8f" providerId="AD" clId="Web-{9D8E524A-DFF1-A327-5D7B-9C16F18B6E33}" dt="2022-05-24T11:21:55.612" v="3"/>
        <pc:sldMkLst>
          <pc:docMk/>
          <pc:sldMk cId="0" sldId="289"/>
        </pc:sldMkLst>
      </pc:sldChg>
      <pc:sldChg chg="del">
        <pc:chgData name="catherine alnuamaani" userId="S::alnuamaani_c@school.trinityhigh.com::ce4d7da6-38bf-40d9-abb0-797913087a8f" providerId="AD" clId="Web-{9D8E524A-DFF1-A327-5D7B-9C16F18B6E33}" dt="2022-05-24T11:21:48.862" v="2"/>
        <pc:sldMkLst>
          <pc:docMk/>
          <pc:sldMk cId="2205901244" sldId="300"/>
        </pc:sldMkLst>
      </pc:sldChg>
      <pc:sldChg chg="del">
        <pc:chgData name="catherine alnuamaani" userId="S::alnuamaani_c@school.trinityhigh.com::ce4d7da6-38bf-40d9-abb0-797913087a8f" providerId="AD" clId="Web-{9D8E524A-DFF1-A327-5D7B-9C16F18B6E33}" dt="2022-05-24T11:21:47.315" v="1"/>
        <pc:sldMkLst>
          <pc:docMk/>
          <pc:sldMk cId="3447569460" sldId="318"/>
        </pc:sldMkLst>
      </pc:sldChg>
      <pc:sldChg chg="del">
        <pc:chgData name="catherine alnuamaani" userId="S::alnuamaani_c@school.trinityhigh.com::ce4d7da6-38bf-40d9-abb0-797913087a8f" providerId="AD" clId="Web-{9D8E524A-DFF1-A327-5D7B-9C16F18B6E33}" dt="2022-05-24T11:21:41.768" v="0"/>
        <pc:sldMkLst>
          <pc:docMk/>
          <pc:sldMk cId="2246222407" sldId="331"/>
        </pc:sldMkLst>
      </pc:sldChg>
      <pc:sldChg chg="del">
        <pc:chgData name="catherine alnuamaani" userId="S::alnuamaani_c@school.trinityhigh.com::ce4d7da6-38bf-40d9-abb0-797913087a8f" providerId="AD" clId="Web-{9D8E524A-DFF1-A327-5D7B-9C16F18B6E33}" dt="2022-05-24T11:22:03.549" v="4"/>
        <pc:sldMkLst>
          <pc:docMk/>
          <pc:sldMk cId="1191786323"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08074-1A82-4276-BC9C-9F1654D2C295}" type="datetimeFigureOut">
              <a:rPr lang="en-GB" smtClean="0"/>
              <a:t>24/05/2022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323D7-8D74-402A-B74C-D1093F83EA20}" type="slidenum">
              <a:rPr lang="en-GB" smtClean="0"/>
              <a:t>‹#›</a:t>
            </a:fld>
            <a:endParaRPr lang="en-GB"/>
          </a:p>
        </p:txBody>
      </p:sp>
    </p:spTree>
    <p:extLst>
      <p:ext uri="{BB962C8B-B14F-4D97-AF65-F5344CB8AC3E}">
        <p14:creationId xmlns:p14="http://schemas.microsoft.com/office/powerpoint/2010/main" val="370385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776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r>
              <a:rPr lang="en-GB" u="none" dirty="0"/>
              <a:t> </a:t>
            </a:r>
            <a:r>
              <a:rPr lang="en-GB" b="1" u="none" dirty="0"/>
              <a:t>Starter activity: </a:t>
            </a:r>
            <a:r>
              <a:rPr lang="en-GB" b="0" u="none" dirty="0"/>
              <a:t>students discuss their thoughts on the questions. There is more information on the next slide. Take feedback at the end, but keep the time you allocate to this brief.</a:t>
            </a:r>
          </a:p>
          <a:p>
            <a:endParaRPr lang="en-GB" b="0" u="none" dirty="0"/>
          </a:p>
          <a:p>
            <a:r>
              <a:rPr lang="en-GB" b="0" u="none" dirty="0"/>
              <a:t>Possible answers:</a:t>
            </a:r>
          </a:p>
          <a:p>
            <a:pPr marL="228600" indent="-228600">
              <a:buFont typeface="+mj-lt"/>
              <a:buAutoNum type="arabicPeriod"/>
            </a:pPr>
            <a:r>
              <a:rPr lang="en-GB" b="0" u="none" dirty="0"/>
              <a:t>Students might know about earning as you learn, or that this is a vocational option.</a:t>
            </a:r>
          </a:p>
          <a:p>
            <a:pPr marL="228600" indent="-228600">
              <a:buFont typeface="+mj-lt"/>
              <a:buAutoNum type="arabicPeriod"/>
            </a:pPr>
            <a:r>
              <a:rPr lang="en-GB" b="0" u="none" dirty="0"/>
              <a:t>Some students might have family or friends who have taken an apprenticeship and can share their experiences.</a:t>
            </a:r>
          </a:p>
          <a:p>
            <a:pPr marL="228600" indent="-228600">
              <a:buFont typeface="+mj-lt"/>
              <a:buAutoNum type="arabicPeriod"/>
            </a:pPr>
            <a:r>
              <a:rPr lang="en-GB" b="0" u="none" dirty="0"/>
              <a:t>Students might suggest things like: gives you the chance to earn straight away, gives you the opportunity to learn new skills, doesn’t require a degree, can be combined with a degree, etc.</a:t>
            </a:r>
            <a:endParaRPr lang="en-GB" u="none" dirty="0"/>
          </a:p>
        </p:txBody>
      </p:sp>
      <p:sp>
        <p:nvSpPr>
          <p:cNvPr id="4" name="Slide Number Placeholder 3"/>
          <p:cNvSpPr>
            <a:spLocks noGrp="1"/>
          </p:cNvSpPr>
          <p:nvPr>
            <p:ph type="sldNum" sz="quarter" idx="5"/>
          </p:nvPr>
        </p:nvSpPr>
        <p:spPr/>
        <p:txBody>
          <a:bodyPr/>
          <a:lstStyle/>
          <a:p>
            <a:fld id="{B70323D7-8D74-402A-B74C-D1093F83EA20}" type="slidenum">
              <a:rPr lang="en-GB" smtClean="0"/>
              <a:t>3</a:t>
            </a:fld>
            <a:endParaRPr lang="en-GB"/>
          </a:p>
        </p:txBody>
      </p:sp>
    </p:spTree>
    <p:extLst>
      <p:ext uri="{BB962C8B-B14F-4D97-AF65-F5344CB8AC3E}">
        <p14:creationId xmlns:p14="http://schemas.microsoft.com/office/powerpoint/2010/main" val="495026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endParaRPr lang="en-GB" b="0" u="none" dirty="0"/>
          </a:p>
          <a:p>
            <a:endParaRPr lang="en-GB" b="0" u="none" dirty="0"/>
          </a:p>
          <a:p>
            <a:r>
              <a:rPr lang="en-GB" b="0" u="sng" dirty="0"/>
              <a:t>Keyword:</a:t>
            </a:r>
            <a:r>
              <a:rPr lang="en-GB" b="0" u="none" dirty="0"/>
              <a:t> </a:t>
            </a:r>
            <a:r>
              <a:rPr lang="en-GB" b="1" u="none" dirty="0"/>
              <a:t>apprenticeships </a:t>
            </a:r>
            <a:r>
              <a:rPr lang="en-GB" b="0" u="none" dirty="0"/>
              <a:t>– these are opportunities for 16+ year olds to start working straight from school whilst earning a wage and a qualification.</a:t>
            </a:r>
            <a:endParaRPr lang="en-GB" u="sng" dirty="0"/>
          </a:p>
        </p:txBody>
      </p:sp>
      <p:sp>
        <p:nvSpPr>
          <p:cNvPr id="4" name="Slide Number Placeholder 3"/>
          <p:cNvSpPr>
            <a:spLocks noGrp="1"/>
          </p:cNvSpPr>
          <p:nvPr>
            <p:ph type="sldNum" sz="quarter" idx="5"/>
          </p:nvPr>
        </p:nvSpPr>
        <p:spPr/>
        <p:txBody>
          <a:bodyPr/>
          <a:lstStyle/>
          <a:p>
            <a:fld id="{B70323D7-8D74-402A-B74C-D1093F83EA20}" type="slidenum">
              <a:rPr lang="en-GB" smtClean="0"/>
              <a:t>4</a:t>
            </a:fld>
            <a:endParaRPr lang="en-GB"/>
          </a:p>
        </p:txBody>
      </p:sp>
    </p:spTree>
    <p:extLst>
      <p:ext uri="{BB962C8B-B14F-4D97-AF65-F5344CB8AC3E}">
        <p14:creationId xmlns:p14="http://schemas.microsoft.com/office/powerpoint/2010/main" val="414402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r>
              <a:rPr lang="en-GB" u="none" dirty="0"/>
              <a:t> This slide contains a short video on how to navigate the Apprenticeships tools on Unifrog.</a:t>
            </a:r>
          </a:p>
          <a:p>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a:t>Apprenticeships tool Loom video link</a:t>
            </a:r>
            <a:r>
              <a:rPr lang="en-GB" b="0" u="none"/>
              <a:t>: https://www.loom.com/share/8857db7c21a148a29d2af7d4edeea964</a:t>
            </a:r>
          </a:p>
          <a:p>
            <a:endParaRPr lang="en-GB" b="0" u="none" dirty="0"/>
          </a:p>
        </p:txBody>
      </p:sp>
      <p:sp>
        <p:nvSpPr>
          <p:cNvPr id="4" name="Slide Number Placeholder 3"/>
          <p:cNvSpPr>
            <a:spLocks noGrp="1"/>
          </p:cNvSpPr>
          <p:nvPr>
            <p:ph type="sldNum" sz="quarter" idx="5"/>
          </p:nvPr>
        </p:nvSpPr>
        <p:spPr/>
        <p:txBody>
          <a:bodyPr/>
          <a:lstStyle/>
          <a:p>
            <a:fld id="{B70323D7-8D74-402A-B74C-D1093F83EA20}" type="slidenum">
              <a:rPr lang="en-GB" smtClean="0"/>
              <a:t>6</a:t>
            </a:fld>
            <a:endParaRPr lang="en-GB"/>
          </a:p>
        </p:txBody>
      </p:sp>
    </p:spTree>
    <p:extLst>
      <p:ext uri="{BB962C8B-B14F-4D97-AF65-F5344CB8AC3E}">
        <p14:creationId xmlns:p14="http://schemas.microsoft.com/office/powerpoint/2010/main" val="229402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latin typeface="Open Sans" panose="020B0606030504020204" pitchFamily="34" charset="0"/>
                <a:ea typeface="Open Sans" panose="020B0606030504020204" pitchFamily="34" charset="0"/>
                <a:cs typeface="Open Sans" panose="020B0606030504020204" pitchFamily="34" charset="0"/>
              </a:rPr>
              <a:t>Teacher’s notes:</a:t>
            </a:r>
            <a:r>
              <a:rPr lang="en-GB" u="none" dirty="0">
                <a:latin typeface="Open Sans" panose="020B0606030504020204" pitchFamily="34" charset="0"/>
                <a:ea typeface="Open Sans" panose="020B0606030504020204" pitchFamily="34" charset="0"/>
                <a:cs typeface="Open Sans" panose="020B0606030504020204" pitchFamily="34" charset="0"/>
              </a:rPr>
              <a:t> The opportunities on this tool are updated every 24 hours. They are split up into levels so you may need to remind students to only look at opportunities relevant to them. Encourage students to do as much research as possible before they choose their opportunities, using the questions on the previous slide to support them.</a:t>
            </a:r>
          </a:p>
          <a:p>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If you want to demonstrate this tool live, you can by clicking Student side&gt;Apprenticeships.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You can track students’ shortlists by clicking </a:t>
            </a:r>
            <a:r>
              <a:rPr lang="en-GB" b="0" u="none" dirty="0"/>
              <a:t>Advanced &gt; Select the year group &gt; Sort by &gt; </a:t>
            </a:r>
            <a:r>
              <a:rPr lang="en-GB" sz="1200" dirty="0">
                <a:latin typeface="Open Sans" panose="020B0606030504020204"/>
                <a:cs typeface="Arial" pitchFamily="34" charset="0"/>
              </a:rPr>
              <a:t>Apprenticeship shortlists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Students </a:t>
            </a:r>
            <a:r>
              <a:rPr lang="en-GB" b="1" u="none" dirty="0"/>
              <a:t>must save</a:t>
            </a:r>
            <a:r>
              <a:rPr lang="en-GB" b="0" u="none" dirty="0"/>
              <a:t> their shortlist in order for you to track it. If they don’t, their progress won’t be saved.</a:t>
            </a:r>
          </a:p>
          <a:p>
            <a:r>
              <a:rPr lang="en-GB" b="0" u="none" dirty="0"/>
              <a:t> </a:t>
            </a:r>
          </a:p>
        </p:txBody>
      </p:sp>
      <p:sp>
        <p:nvSpPr>
          <p:cNvPr id="4" name="Slide Number Placeholder 3"/>
          <p:cNvSpPr>
            <a:spLocks noGrp="1"/>
          </p:cNvSpPr>
          <p:nvPr>
            <p:ph type="sldNum" sz="quarter" idx="5"/>
          </p:nvPr>
        </p:nvSpPr>
        <p:spPr/>
        <p:txBody>
          <a:bodyPr/>
          <a:lstStyle/>
          <a:p>
            <a:fld id="{B70323D7-8D74-402A-B74C-D1093F83EA20}" type="slidenum">
              <a:rPr lang="en-GB" smtClean="0"/>
              <a:t>7</a:t>
            </a:fld>
            <a:endParaRPr lang="en-GB"/>
          </a:p>
        </p:txBody>
      </p:sp>
    </p:spTree>
    <p:extLst>
      <p:ext uri="{BB962C8B-B14F-4D97-AF65-F5344CB8AC3E}">
        <p14:creationId xmlns:p14="http://schemas.microsoft.com/office/powerpoint/2010/main" val="171855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r>
              <a:rPr lang="en-GB" u="none" dirty="0"/>
              <a:t> </a:t>
            </a:r>
          </a:p>
          <a:p>
            <a:r>
              <a:rPr lang="en-GB" u="none" dirty="0">
                <a:latin typeface="Open Sans" panose="020B0606030504020204" pitchFamily="34" charset="0"/>
                <a:ea typeface="Open Sans" panose="020B0606030504020204" pitchFamily="34" charset="0"/>
                <a:cs typeface="Open Sans" panose="020B0606030504020204" pitchFamily="34" charset="0"/>
              </a:rPr>
              <a:t>The opportunities on this tool are updated every 24 hours. They are split up into levels so you may need to remind students to only look at opportunities relevant to them. Encourage students to do as much research as possible before they choose their opportunities, using the questions on the previous slide to support them.</a:t>
            </a:r>
          </a:p>
          <a:p>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If you want to demonstrate this tool live, you can by clicking Student side&gt;Apprenticeships.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You can track students’ shortlists by clicking </a:t>
            </a:r>
            <a:r>
              <a:rPr lang="en-GB" b="0" u="none" dirty="0"/>
              <a:t>Advanced &gt; Select the year group &gt; Sort by &gt; </a:t>
            </a:r>
            <a:r>
              <a:rPr lang="en-GB" sz="1200" dirty="0">
                <a:latin typeface="Open Sans" panose="020B0606030504020204"/>
                <a:cs typeface="Arial" pitchFamily="34" charset="0"/>
              </a:rPr>
              <a:t>Apprenticeship shortlists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Students </a:t>
            </a:r>
            <a:r>
              <a:rPr lang="en-GB" b="1" u="none" dirty="0"/>
              <a:t>must save</a:t>
            </a:r>
            <a:r>
              <a:rPr lang="en-GB" b="0" u="none" dirty="0"/>
              <a:t> their shortlist in order for you to track it. If they don’t, their progress won’t be saved.</a:t>
            </a:r>
          </a:p>
          <a:p>
            <a:r>
              <a:rPr lang="en-GB" b="0" u="none" dirty="0"/>
              <a:t> </a:t>
            </a:r>
          </a:p>
          <a:p>
            <a:endParaRPr lang="en-GB" u="none" dirty="0"/>
          </a:p>
          <a:p>
            <a:endParaRPr lang="en-GB" u="none" dirty="0"/>
          </a:p>
        </p:txBody>
      </p:sp>
      <p:sp>
        <p:nvSpPr>
          <p:cNvPr id="4" name="Slide Number Placeholder 3"/>
          <p:cNvSpPr>
            <a:spLocks noGrp="1"/>
          </p:cNvSpPr>
          <p:nvPr>
            <p:ph type="sldNum" sz="quarter" idx="5"/>
          </p:nvPr>
        </p:nvSpPr>
        <p:spPr/>
        <p:txBody>
          <a:bodyPr/>
          <a:lstStyle/>
          <a:p>
            <a:fld id="{B70323D7-8D74-402A-B74C-D1093F83EA20}" type="slidenum">
              <a:rPr lang="en-GB" smtClean="0"/>
              <a:t>8</a:t>
            </a:fld>
            <a:endParaRPr lang="en-GB"/>
          </a:p>
        </p:txBody>
      </p:sp>
    </p:spTree>
    <p:extLst>
      <p:ext uri="{BB962C8B-B14F-4D97-AF65-F5344CB8AC3E}">
        <p14:creationId xmlns:p14="http://schemas.microsoft.com/office/powerpoint/2010/main" val="2940221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r>
              <a:rPr lang="en-GB" u="none" dirty="0"/>
              <a:t> </a:t>
            </a:r>
          </a:p>
          <a:p>
            <a:r>
              <a:rPr lang="en-GB" u="none" dirty="0">
                <a:latin typeface="Open Sans" panose="020B0606030504020204" pitchFamily="34" charset="0"/>
                <a:ea typeface="Open Sans" panose="020B0606030504020204" pitchFamily="34" charset="0"/>
                <a:cs typeface="Open Sans" panose="020B0606030504020204" pitchFamily="34" charset="0"/>
              </a:rPr>
              <a:t>The opportunities on this tool are updated every 24 hours. They are split up into levels so you may need to remind students to only look at opportunities relevant to them. Encourage students to do as much research as possible before they choose their opportunities, using the questions on the previous slide to support them.</a:t>
            </a:r>
          </a:p>
          <a:p>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If you want to demonstrate this tool live, you can by clicking Student side&gt;Apprenticeships.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You can track students’ shortlists by clicking </a:t>
            </a:r>
            <a:r>
              <a:rPr lang="en-GB" b="0" u="none" dirty="0"/>
              <a:t>Advanced &gt; Select the year group &gt; Sort by &gt; </a:t>
            </a:r>
            <a:r>
              <a:rPr lang="en-GB" sz="1200" dirty="0">
                <a:latin typeface="Open Sans" panose="020B0606030504020204"/>
                <a:cs typeface="Arial" pitchFamily="34" charset="0"/>
              </a:rPr>
              <a:t>Apprenticeship shortlists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Students </a:t>
            </a:r>
            <a:r>
              <a:rPr lang="en-GB" b="1" u="none" dirty="0"/>
              <a:t>must save</a:t>
            </a:r>
            <a:r>
              <a:rPr lang="en-GB" b="0" u="none" dirty="0"/>
              <a:t> their shortlist in order for you to track it. If they don’t, their progress won’t be saved.</a:t>
            </a:r>
          </a:p>
          <a:p>
            <a:r>
              <a:rPr lang="en-GB" b="0" u="none" dirty="0"/>
              <a:t> </a:t>
            </a:r>
          </a:p>
        </p:txBody>
      </p:sp>
      <p:sp>
        <p:nvSpPr>
          <p:cNvPr id="4" name="Slide Number Placeholder 3"/>
          <p:cNvSpPr>
            <a:spLocks noGrp="1"/>
          </p:cNvSpPr>
          <p:nvPr>
            <p:ph type="sldNum" sz="quarter" idx="5"/>
          </p:nvPr>
        </p:nvSpPr>
        <p:spPr/>
        <p:txBody>
          <a:bodyPr/>
          <a:lstStyle/>
          <a:p>
            <a:fld id="{B70323D7-8D74-402A-B74C-D1093F83EA20}" type="slidenum">
              <a:rPr lang="en-GB" smtClean="0"/>
              <a:t>9</a:t>
            </a:fld>
            <a:endParaRPr lang="en-GB"/>
          </a:p>
        </p:txBody>
      </p:sp>
    </p:spTree>
    <p:extLst>
      <p:ext uri="{BB962C8B-B14F-4D97-AF65-F5344CB8AC3E}">
        <p14:creationId xmlns:p14="http://schemas.microsoft.com/office/powerpoint/2010/main" val="88725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r>
              <a:rPr lang="en-GB" u="none" dirty="0"/>
              <a:t> </a:t>
            </a:r>
          </a:p>
          <a:p>
            <a:r>
              <a:rPr lang="en-GB" u="none" dirty="0">
                <a:latin typeface="Open Sans" panose="020B0606030504020204" pitchFamily="34" charset="0"/>
                <a:ea typeface="Open Sans" panose="020B0606030504020204" pitchFamily="34" charset="0"/>
                <a:cs typeface="Open Sans" panose="020B0606030504020204" pitchFamily="34" charset="0"/>
              </a:rPr>
              <a:t>The opportunities on this tool are updated every 24 hours. They are split up into levels so you may need to remind students to only look at opportunities relevant to them. Encourage students to do as much research as possible before they choose their opportunities, using the questions on the previous slide to support them.</a:t>
            </a:r>
          </a:p>
          <a:p>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If you want to demonstrate this tool live, you can by clicking Student side&gt;Apprenticeships.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You can track students’ shortlists by clicking </a:t>
            </a:r>
            <a:r>
              <a:rPr lang="en-GB" b="0" u="none" dirty="0"/>
              <a:t>Advanced &gt; Select the year group &gt; Sort by &gt; </a:t>
            </a:r>
            <a:r>
              <a:rPr lang="en-GB" sz="1200" dirty="0">
                <a:latin typeface="Open Sans" panose="020B0606030504020204"/>
                <a:cs typeface="Arial" pitchFamily="34" charset="0"/>
              </a:rPr>
              <a:t>Apprenticeship shortlists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Students </a:t>
            </a:r>
            <a:r>
              <a:rPr lang="en-GB" b="1" u="none" dirty="0"/>
              <a:t>must save</a:t>
            </a:r>
            <a:r>
              <a:rPr lang="en-GB" b="0" u="none" dirty="0"/>
              <a:t> their shortlist in order for you to track it. If they don’t, their progress won’t be saved.</a:t>
            </a:r>
          </a:p>
          <a:p>
            <a:r>
              <a:rPr lang="en-GB" b="0" u="none" dirty="0"/>
              <a:t> </a:t>
            </a:r>
          </a:p>
        </p:txBody>
      </p:sp>
      <p:sp>
        <p:nvSpPr>
          <p:cNvPr id="4" name="Slide Number Placeholder 3"/>
          <p:cNvSpPr>
            <a:spLocks noGrp="1"/>
          </p:cNvSpPr>
          <p:nvPr>
            <p:ph type="sldNum" sz="quarter" idx="5"/>
          </p:nvPr>
        </p:nvSpPr>
        <p:spPr/>
        <p:txBody>
          <a:bodyPr/>
          <a:lstStyle/>
          <a:p>
            <a:fld id="{B70323D7-8D74-402A-B74C-D1093F83EA20}" type="slidenum">
              <a:rPr lang="en-GB" smtClean="0"/>
              <a:t>10</a:t>
            </a:fld>
            <a:endParaRPr lang="en-GB"/>
          </a:p>
        </p:txBody>
      </p:sp>
    </p:spTree>
    <p:extLst>
      <p:ext uri="{BB962C8B-B14F-4D97-AF65-F5344CB8AC3E}">
        <p14:creationId xmlns:p14="http://schemas.microsoft.com/office/powerpoint/2010/main" val="261588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r>
              <a:rPr lang="en-GB" u="none" dirty="0"/>
              <a:t> </a:t>
            </a:r>
          </a:p>
          <a:p>
            <a:pPr>
              <a:lnSpc>
                <a:spcPct val="150000"/>
              </a:lnSpc>
            </a:pPr>
            <a:r>
              <a:rPr lang="en-GB" u="none" dirty="0">
                <a:latin typeface="Open Sans" panose="020B0606030504020204" pitchFamily="34" charset="0"/>
                <a:ea typeface="Open Sans" panose="020B0606030504020204" pitchFamily="34" charset="0"/>
                <a:cs typeface="Open Sans" panose="020B0606030504020204" pitchFamily="34" charset="0"/>
              </a:rPr>
              <a:t>The opportunities on this tool are updated every 24 hours. They are split up into levels so you may need to remind students to only look at opportunities relevant to them. Encourage students to do as much research as possible before they choose their opportunities, using the questions on the previous slide to support them. Remind students to </a:t>
            </a:r>
            <a:r>
              <a:rPr lang="en-GB" sz="1200" u="none" dirty="0">
                <a:latin typeface="Open Sans" panose="020B0606030504020204" pitchFamily="34" charset="0"/>
                <a:ea typeface="Open Sans" panose="020B0606030504020204" pitchFamily="34" charset="0"/>
                <a:cs typeface="Open Sans" panose="020B0606030504020204" pitchFamily="34" charset="0"/>
              </a:rPr>
              <a:t>l</a:t>
            </a:r>
            <a:r>
              <a:rPr lang="en-GB" sz="1200" dirty="0">
                <a:latin typeface="Open Sans" panose="020B0606030504020204" pitchFamily="34" charset="0"/>
                <a:ea typeface="Open Sans" panose="020B0606030504020204" pitchFamily="34" charset="0"/>
                <a:cs typeface="Open Sans" panose="020B0606030504020204" pitchFamily="34" charset="0"/>
              </a:rPr>
              <a:t>ook up the job role in the Careers library and check out the website for the employer and training provider to find out more information.</a:t>
            </a:r>
          </a:p>
          <a:p>
            <a:pPr>
              <a:lnSpc>
                <a:spcPct val="150000"/>
              </a:lnSpc>
            </a:pPr>
            <a:r>
              <a:rPr lang="en-GB" sz="1200" dirty="0">
                <a:latin typeface="Open Sans" panose="020B0606030504020204" pitchFamily="34" charset="0"/>
                <a:ea typeface="Open Sans" panose="020B0606030504020204" pitchFamily="34" charset="0"/>
                <a:cs typeface="Open Sans" panose="020B0606030504020204" pitchFamily="34" charset="0"/>
              </a:rPr>
              <a:t>Save your shortlist.</a:t>
            </a:r>
          </a:p>
          <a:p>
            <a:endParaRPr lang="en-GB" u="none" dirty="0">
              <a:latin typeface="Open Sans" panose="020B0606030504020204" pitchFamily="34" charset="0"/>
              <a:ea typeface="Open Sans" panose="020B0606030504020204" pitchFamily="34" charset="0"/>
              <a:cs typeface="Open Sans" panose="020B0606030504020204" pitchFamily="34" charset="0"/>
            </a:endParaRPr>
          </a:p>
          <a:p>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If you want to demonstrate this tool live, you can by clicking Student side&gt;Apprenticeships.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Open Sans" panose="020B0606030504020204" pitchFamily="34" charset="0"/>
                <a:ea typeface="Open Sans" panose="020B0606030504020204" pitchFamily="34" charset="0"/>
                <a:cs typeface="Open Sans" panose="020B0606030504020204" pitchFamily="34" charset="0"/>
              </a:rPr>
              <a:t>You can track students’ shortlists by clicking </a:t>
            </a:r>
            <a:r>
              <a:rPr lang="en-GB" b="0" u="none" dirty="0"/>
              <a:t>Advanced &gt; Select the year group &gt; Sort by &gt; </a:t>
            </a:r>
            <a:r>
              <a:rPr lang="en-GB" sz="1200" dirty="0">
                <a:latin typeface="Open Sans" panose="020B0606030504020204"/>
                <a:cs typeface="Arial" pitchFamily="34" charset="0"/>
              </a:rPr>
              <a:t>Apprenticeship shortlists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Students </a:t>
            </a:r>
            <a:r>
              <a:rPr lang="en-GB" b="1" u="none" dirty="0"/>
              <a:t>must save</a:t>
            </a:r>
            <a:r>
              <a:rPr lang="en-GB" b="0" u="none" dirty="0"/>
              <a:t> their shortlist in order for you to track it. If they don’t, their progress won’t be saved.</a:t>
            </a:r>
          </a:p>
        </p:txBody>
      </p:sp>
      <p:sp>
        <p:nvSpPr>
          <p:cNvPr id="4" name="Slide Number Placeholder 3"/>
          <p:cNvSpPr>
            <a:spLocks noGrp="1"/>
          </p:cNvSpPr>
          <p:nvPr>
            <p:ph type="sldNum" sz="quarter" idx="5"/>
          </p:nvPr>
        </p:nvSpPr>
        <p:spPr/>
        <p:txBody>
          <a:bodyPr/>
          <a:lstStyle/>
          <a:p>
            <a:fld id="{B70323D7-8D74-402A-B74C-D1093F83EA20}" type="slidenum">
              <a:rPr lang="en-GB" smtClean="0"/>
              <a:t>11</a:t>
            </a:fld>
            <a:endParaRPr lang="en-GB"/>
          </a:p>
        </p:txBody>
      </p:sp>
    </p:spTree>
    <p:extLst>
      <p:ext uri="{BB962C8B-B14F-4D97-AF65-F5344CB8AC3E}">
        <p14:creationId xmlns:p14="http://schemas.microsoft.com/office/powerpoint/2010/main" val="279740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17582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50223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68304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0489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65265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83858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48360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5017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63095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72883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24/05/2022</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30596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24/05/2022</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2985800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57BF6-7D89-4079-8F91-FB58423D18EB}"/>
              </a:ext>
            </a:extLst>
          </p:cNvPr>
          <p:cNvSpPr txBox="1"/>
          <p:nvPr/>
        </p:nvSpPr>
        <p:spPr>
          <a:xfrm>
            <a:off x="1631576" y="3155576"/>
            <a:ext cx="8928848" cy="1815882"/>
          </a:xfrm>
          <a:prstGeom prst="rect">
            <a:avLst/>
          </a:prstGeom>
          <a:noFill/>
        </p:spPr>
        <p:txBody>
          <a:bodyPr wrap="square" rtlCol="0">
            <a:spAutoFit/>
          </a:bodyPr>
          <a:lstStyle/>
          <a:p>
            <a:r>
              <a:rPr lang="en-GB" sz="5600" dirty="0">
                <a:solidFill>
                  <a:schemeClr val="bg1"/>
                </a:solidFill>
                <a:latin typeface="Open Sans" panose="020B0606030504020204"/>
              </a:rPr>
              <a:t>Apprenticeships: finding the best fit</a:t>
            </a:r>
          </a:p>
        </p:txBody>
      </p:sp>
    </p:spTree>
    <p:extLst>
      <p:ext uri="{BB962C8B-B14F-4D97-AF65-F5344CB8AC3E}">
        <p14:creationId xmlns:p14="http://schemas.microsoft.com/office/powerpoint/2010/main" val="161138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What do you know already? (2 mins)</a:t>
            </a:r>
          </a:p>
        </p:txBody>
      </p:sp>
      <p:sp>
        <p:nvSpPr>
          <p:cNvPr id="7" name="TextBox 6">
            <a:extLst>
              <a:ext uri="{FF2B5EF4-FFF2-40B4-BE49-F238E27FC236}">
                <a16:creationId xmlns:a16="http://schemas.microsoft.com/office/drawing/2014/main" id="{3E484326-79ED-4576-9696-E307568EB5AD}"/>
              </a:ext>
            </a:extLst>
          </p:cNvPr>
          <p:cNvSpPr txBox="1"/>
          <p:nvPr/>
        </p:nvSpPr>
        <p:spPr>
          <a:xfrm>
            <a:off x="224117" y="1632482"/>
            <a:ext cx="11743765" cy="3593035"/>
          </a:xfrm>
          <a:prstGeom prst="rect">
            <a:avLst/>
          </a:prstGeom>
          <a:noFill/>
        </p:spPr>
        <p:txBody>
          <a:bodyPr wrap="square" rtlCol="0">
            <a:spAutoFit/>
          </a:bodyPr>
          <a:lstStyle/>
          <a:p>
            <a:pPr>
              <a:lnSpc>
                <a:spcPct val="150000"/>
              </a:lnSpc>
            </a:pPr>
            <a:r>
              <a:rPr lang="en-GB" sz="2200" dirty="0">
                <a:latin typeface="Open Sans" panose="020B0606030504020204"/>
              </a:rPr>
              <a:t>Chat with your table or the person next to you:</a:t>
            </a:r>
          </a:p>
          <a:p>
            <a:pPr>
              <a:lnSpc>
                <a:spcPct val="150000"/>
              </a:lnSpc>
            </a:pPr>
            <a:endParaRPr lang="en-GB" sz="2200" dirty="0">
              <a:latin typeface="Open Sans" panose="020B0606030504020204"/>
            </a:endParaRPr>
          </a:p>
          <a:p>
            <a:pPr marL="800100" lvl="1" indent="-342900">
              <a:lnSpc>
                <a:spcPct val="150000"/>
              </a:lnSpc>
              <a:buFont typeface="Arial" panose="020B0604020202020204" pitchFamily="34" charset="0"/>
              <a:buChar char="•"/>
            </a:pPr>
            <a:r>
              <a:rPr lang="en-GB" sz="2200" dirty="0">
                <a:latin typeface="Open Sans" panose="020B0606030504020204"/>
              </a:rPr>
              <a:t>What do you know about apprenticeships?</a:t>
            </a:r>
          </a:p>
          <a:p>
            <a:pPr marL="800100" lvl="1" indent="-342900">
              <a:lnSpc>
                <a:spcPct val="150000"/>
              </a:lnSpc>
              <a:buFont typeface="Arial" panose="020B0604020202020204" pitchFamily="34" charset="0"/>
              <a:buChar char="•"/>
            </a:pPr>
            <a:endParaRPr lang="en-GB" sz="2200" dirty="0">
              <a:latin typeface="Open Sans" panose="020B0606030504020204"/>
            </a:endParaRPr>
          </a:p>
          <a:p>
            <a:pPr marL="800100" lvl="1" indent="-342900">
              <a:lnSpc>
                <a:spcPct val="150000"/>
              </a:lnSpc>
              <a:buFont typeface="Arial" panose="020B0604020202020204" pitchFamily="34" charset="0"/>
              <a:buChar char="•"/>
            </a:pPr>
            <a:r>
              <a:rPr lang="en-GB" sz="2200" dirty="0">
                <a:latin typeface="Open Sans" panose="020B0606030504020204"/>
              </a:rPr>
              <a:t>Do you know anyone who has taken one?</a:t>
            </a:r>
          </a:p>
          <a:p>
            <a:pPr marL="800100" lvl="1" indent="-342900">
              <a:lnSpc>
                <a:spcPct val="150000"/>
              </a:lnSpc>
              <a:buFont typeface="Arial" panose="020B0604020202020204" pitchFamily="34" charset="0"/>
              <a:buChar char="•"/>
            </a:pPr>
            <a:endParaRPr lang="en-GB" sz="2200" dirty="0">
              <a:latin typeface="Open Sans" panose="020B0606030504020204"/>
            </a:endParaRPr>
          </a:p>
          <a:p>
            <a:pPr marL="800100" lvl="1" indent="-342900">
              <a:lnSpc>
                <a:spcPct val="150000"/>
              </a:lnSpc>
              <a:buFont typeface="Arial" panose="020B0604020202020204" pitchFamily="34" charset="0"/>
              <a:buChar char="•"/>
            </a:pPr>
            <a:r>
              <a:rPr lang="en-GB" sz="2200" dirty="0">
                <a:latin typeface="Open Sans" panose="020B0606030504020204"/>
              </a:rPr>
              <a:t>What’s the point of them?</a:t>
            </a:r>
          </a:p>
        </p:txBody>
      </p:sp>
    </p:spTree>
    <p:extLst>
      <p:ext uri="{BB962C8B-B14F-4D97-AF65-F5344CB8AC3E}">
        <p14:creationId xmlns:p14="http://schemas.microsoft.com/office/powerpoint/2010/main" val="3754207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3DC7F0-F733-4AA8-B5E1-895F12DEDE8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What is an apprenticeship? (1 min)</a:t>
            </a:r>
          </a:p>
        </p:txBody>
      </p:sp>
      <p:sp>
        <p:nvSpPr>
          <p:cNvPr id="7" name="TextBox 6">
            <a:extLst>
              <a:ext uri="{FF2B5EF4-FFF2-40B4-BE49-F238E27FC236}">
                <a16:creationId xmlns:a16="http://schemas.microsoft.com/office/drawing/2014/main" id="{3E484326-79ED-4576-9696-E307568EB5AD}"/>
              </a:ext>
            </a:extLst>
          </p:cNvPr>
          <p:cNvSpPr txBox="1"/>
          <p:nvPr/>
        </p:nvSpPr>
        <p:spPr>
          <a:xfrm>
            <a:off x="224117" y="1536868"/>
            <a:ext cx="11743765" cy="3085204"/>
          </a:xfrm>
          <a:prstGeom prst="rect">
            <a:avLst/>
          </a:prstGeom>
          <a:noFill/>
        </p:spPr>
        <p:txBody>
          <a:bodyPr wrap="square" rtlCol="0">
            <a:spAutoFit/>
          </a:bodyPr>
          <a:lstStyle/>
          <a:p>
            <a:pPr>
              <a:lnSpc>
                <a:spcPct val="150000"/>
              </a:lnSpc>
            </a:pPr>
            <a:r>
              <a:rPr lang="en-GB" sz="2200" dirty="0">
                <a:latin typeface="Open Sans" panose="020B0606030504020204"/>
              </a:rPr>
              <a:t>Apprenticeships are jobs in training. They allow you to gain a qualification, new skills, and valuable experience - all whilst earning a wage.</a:t>
            </a:r>
          </a:p>
          <a:p>
            <a:pPr>
              <a:lnSpc>
                <a:spcPct val="150000"/>
              </a:lnSpc>
            </a:pPr>
            <a:endParaRPr lang="en-GB" sz="2200" dirty="0">
              <a:latin typeface="Open Sans" panose="020B0606030504020204"/>
            </a:endParaRPr>
          </a:p>
          <a:p>
            <a:pPr>
              <a:lnSpc>
                <a:spcPct val="150000"/>
              </a:lnSpc>
            </a:pPr>
            <a:r>
              <a:rPr lang="en-GB" sz="2200" dirty="0">
                <a:latin typeface="Open Sans" panose="020B0606030504020204"/>
              </a:rPr>
              <a:t>It used to be the case that apprenticeships were generally in trades like Construction and Engineering, but now there’s a huge range to choose from - from Floristry to Law – and you can even earn a degree through some apprenticeships.</a:t>
            </a:r>
          </a:p>
        </p:txBody>
      </p:sp>
    </p:spTree>
    <p:extLst>
      <p:ext uri="{BB962C8B-B14F-4D97-AF65-F5344CB8AC3E}">
        <p14:creationId xmlns:p14="http://schemas.microsoft.com/office/powerpoint/2010/main" val="3793771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7B5A40-EC16-40E1-92D2-3C71E573FD7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Finding the best fit</a:t>
            </a:r>
          </a:p>
        </p:txBody>
      </p:sp>
      <p:pic>
        <p:nvPicPr>
          <p:cNvPr id="2" name="Apprenticeships tool.mp4" descr="Apprenticeships tool.mp4">
            <a:hlinkClick r:id="" action="ppaction://media"/>
            <a:extLst>
              <a:ext uri="{FF2B5EF4-FFF2-40B4-BE49-F238E27FC236}">
                <a16:creationId xmlns:a16="http://schemas.microsoft.com/office/drawing/2014/main" id="{859F58F4-54EE-AB4F-BAB9-8AFC1064BE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6416" r="16000"/>
          <a:stretch/>
        </p:blipFill>
        <p:spPr>
          <a:xfrm>
            <a:off x="3496441" y="1652506"/>
            <a:ext cx="5199118" cy="4327128"/>
          </a:xfrm>
          <a:prstGeom prst="rect">
            <a:avLst/>
          </a:prstGeom>
        </p:spPr>
      </p:pic>
      <p:sp>
        <p:nvSpPr>
          <p:cNvPr id="4" name="TextBox 3">
            <a:extLst>
              <a:ext uri="{FF2B5EF4-FFF2-40B4-BE49-F238E27FC236}">
                <a16:creationId xmlns:a16="http://schemas.microsoft.com/office/drawing/2014/main" id="{EC76BD90-F0FC-4CA0-930C-FF5088145169}"/>
              </a:ext>
            </a:extLst>
          </p:cNvPr>
          <p:cNvSpPr txBox="1"/>
          <p:nvPr/>
        </p:nvSpPr>
        <p:spPr>
          <a:xfrm>
            <a:off x="224117" y="1015081"/>
            <a:ext cx="11743765" cy="546047"/>
          </a:xfrm>
          <a:prstGeom prst="rect">
            <a:avLst/>
          </a:prstGeom>
          <a:noFill/>
        </p:spPr>
        <p:txBody>
          <a:bodyPr wrap="square" rtlCol="0">
            <a:spAutoFit/>
          </a:bodyPr>
          <a:lstStyle/>
          <a:p>
            <a:pPr>
              <a:lnSpc>
                <a:spcPct val="150000"/>
              </a:lnSpc>
            </a:pPr>
            <a:r>
              <a:rPr lang="en-GB" sz="2200" dirty="0">
                <a:latin typeface="Open Sans" panose="020B0606030504020204"/>
              </a:rPr>
              <a:t>Watch this video to learn how to use the Unifrog Apprenticeships tool!</a:t>
            </a:r>
          </a:p>
        </p:txBody>
      </p:sp>
    </p:spTree>
    <p:extLst>
      <p:ext uri="{BB962C8B-B14F-4D97-AF65-F5344CB8AC3E}">
        <p14:creationId xmlns:p14="http://schemas.microsoft.com/office/powerpoint/2010/main" val="249605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7B5A40-EC16-40E1-92D2-3C71E573FD7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Finding the best fit</a:t>
            </a:r>
          </a:p>
        </p:txBody>
      </p:sp>
      <p:sp>
        <p:nvSpPr>
          <p:cNvPr id="3" name="Rectangle 2">
            <a:extLst>
              <a:ext uri="{FF2B5EF4-FFF2-40B4-BE49-F238E27FC236}">
                <a16:creationId xmlns:a16="http://schemas.microsoft.com/office/drawing/2014/main" id="{81CA100E-F0EF-684C-8AA9-B6EA0417E63B}"/>
              </a:ext>
            </a:extLst>
          </p:cNvPr>
          <p:cNvSpPr/>
          <p:nvPr/>
        </p:nvSpPr>
        <p:spPr>
          <a:xfrm>
            <a:off x="349771" y="1492343"/>
            <a:ext cx="2873114" cy="4100866"/>
          </a:xfrm>
          <a:prstGeom prst="rect">
            <a:avLst/>
          </a:prstGeom>
        </p:spPr>
        <p:txBody>
          <a:bodyPr wrap="square">
            <a:spAutoFit/>
          </a:bodyPr>
          <a:lstStyle/>
          <a:p>
            <a:pPr>
              <a:lnSpc>
                <a:spcPct val="150000"/>
              </a:lnSpc>
            </a:pPr>
            <a:r>
              <a:rPr lang="en-GB" sz="2200" dirty="0">
                <a:latin typeface="Open Sans" panose="020B0606030504020204" pitchFamily="34" charset="0"/>
                <a:ea typeface="Open Sans" panose="020B0606030504020204" pitchFamily="34" charset="0"/>
                <a:cs typeface="Open Sans" panose="020B0606030504020204" pitchFamily="34" charset="0"/>
              </a:rPr>
              <a:t>Log into Unifrog, scroll down to the Searching for opportunities section, and find the Apprenticeships tool.</a:t>
            </a:r>
          </a:p>
          <a:p>
            <a:pPr>
              <a:lnSpc>
                <a:spcPct val="150000"/>
              </a:lnSpc>
            </a:pPr>
            <a:endParaRPr lang="en-GB" sz="2200" dirty="0">
              <a:latin typeface="Open Sans" panose="020B0606030504020204"/>
            </a:endParaRPr>
          </a:p>
        </p:txBody>
      </p:sp>
      <p:grpSp>
        <p:nvGrpSpPr>
          <p:cNvPr id="7" name="Group 6">
            <a:extLst>
              <a:ext uri="{FF2B5EF4-FFF2-40B4-BE49-F238E27FC236}">
                <a16:creationId xmlns:a16="http://schemas.microsoft.com/office/drawing/2014/main" id="{59E9B4DA-9FB8-D54F-BC5E-E57E7AB59443}"/>
              </a:ext>
            </a:extLst>
          </p:cNvPr>
          <p:cNvGrpSpPr/>
          <p:nvPr/>
        </p:nvGrpSpPr>
        <p:grpSpPr>
          <a:xfrm>
            <a:off x="3718443" y="1627254"/>
            <a:ext cx="8204616" cy="3409441"/>
            <a:chOff x="3718443" y="1627254"/>
            <a:chExt cx="8204616" cy="3409441"/>
          </a:xfrm>
        </p:grpSpPr>
        <p:pic>
          <p:nvPicPr>
            <p:cNvPr id="5" name="Picture 4">
              <a:extLst>
                <a:ext uri="{FF2B5EF4-FFF2-40B4-BE49-F238E27FC236}">
                  <a16:creationId xmlns:a16="http://schemas.microsoft.com/office/drawing/2014/main" id="{7B968373-9FEF-B446-A25E-FBE94BD29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443" y="1627254"/>
              <a:ext cx="8204616" cy="3277671"/>
            </a:xfrm>
            <a:prstGeom prst="rect">
              <a:avLst/>
            </a:prstGeom>
          </p:spPr>
        </p:pic>
        <p:sp>
          <p:nvSpPr>
            <p:cNvPr id="6" name="Rectangle 5">
              <a:extLst>
                <a:ext uri="{FF2B5EF4-FFF2-40B4-BE49-F238E27FC236}">
                  <a16:creationId xmlns:a16="http://schemas.microsoft.com/office/drawing/2014/main" id="{DF848F8F-6F60-E046-B19D-E4DF1A3CB92D}"/>
                </a:ext>
              </a:extLst>
            </p:cNvPr>
            <p:cNvSpPr/>
            <p:nvPr/>
          </p:nvSpPr>
          <p:spPr>
            <a:xfrm>
              <a:off x="6445770" y="3429000"/>
              <a:ext cx="2638269" cy="1607695"/>
            </a:xfrm>
            <a:prstGeom prst="rect">
              <a:avLst/>
            </a:prstGeom>
            <a:noFill/>
            <a:ln w="57150">
              <a:solidFill>
                <a:srgbClr val="4B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110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7B5A40-EC16-40E1-92D2-3C71E573FD7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Finding the best fit </a:t>
            </a:r>
          </a:p>
        </p:txBody>
      </p:sp>
      <p:sp>
        <p:nvSpPr>
          <p:cNvPr id="7" name="Rectangle 6">
            <a:extLst>
              <a:ext uri="{FF2B5EF4-FFF2-40B4-BE49-F238E27FC236}">
                <a16:creationId xmlns:a16="http://schemas.microsoft.com/office/drawing/2014/main" id="{97E41017-28BA-5647-848B-F1D4FC8FFCD6}"/>
              </a:ext>
            </a:extLst>
          </p:cNvPr>
          <p:cNvSpPr/>
          <p:nvPr/>
        </p:nvSpPr>
        <p:spPr>
          <a:xfrm>
            <a:off x="349771" y="1492343"/>
            <a:ext cx="2873114" cy="3593035"/>
          </a:xfrm>
          <a:prstGeom prst="rect">
            <a:avLst/>
          </a:prstGeom>
        </p:spPr>
        <p:txBody>
          <a:bodyPr wrap="square">
            <a:spAutoFit/>
          </a:bodyPr>
          <a:lstStyle/>
          <a:p>
            <a:pPr>
              <a:lnSpc>
                <a:spcPct val="150000"/>
              </a:lnSpc>
            </a:pPr>
            <a:r>
              <a:rPr lang="en-GB" sz="2200" dirty="0">
                <a:latin typeface="Open Sans" panose="020B0606030504020204" pitchFamily="34" charset="0"/>
                <a:ea typeface="Open Sans" panose="020B0606030504020204" pitchFamily="34" charset="0"/>
                <a:cs typeface="Open Sans" panose="020B0606030504020204" pitchFamily="34" charset="0"/>
              </a:rPr>
              <a:t>Use the standards, the rank and filter buttons, and the keyword search tool to find at least </a:t>
            </a:r>
            <a:r>
              <a:rPr lang="en-GB" sz="2200" b="1" dirty="0">
                <a:latin typeface="Open Sans" panose="020B0606030504020204" pitchFamily="34" charset="0"/>
                <a:ea typeface="Open Sans" panose="020B0606030504020204" pitchFamily="34" charset="0"/>
                <a:cs typeface="Open Sans" panose="020B0606030504020204" pitchFamily="34" charset="0"/>
              </a:rPr>
              <a:t>five </a:t>
            </a:r>
            <a:r>
              <a:rPr lang="en-GB" sz="2200" dirty="0">
                <a:latin typeface="Open Sans" panose="020B0606030504020204" pitchFamily="34" charset="0"/>
                <a:ea typeface="Open Sans" panose="020B0606030504020204" pitchFamily="34" charset="0"/>
                <a:cs typeface="Open Sans" panose="020B0606030504020204" pitchFamily="34" charset="0"/>
              </a:rPr>
              <a:t>opportunities that you find interesting. </a:t>
            </a:r>
            <a:endParaRPr lang="en-GB" sz="2200" dirty="0">
              <a:latin typeface="Open Sans" panose="020B0606030504020204"/>
            </a:endParaRPr>
          </a:p>
        </p:txBody>
      </p:sp>
      <p:pic>
        <p:nvPicPr>
          <p:cNvPr id="4" name="Picture 3">
            <a:extLst>
              <a:ext uri="{FF2B5EF4-FFF2-40B4-BE49-F238E27FC236}">
                <a16:creationId xmlns:a16="http://schemas.microsoft.com/office/drawing/2014/main" id="{F4E4F6E9-FF56-9741-8572-6379C30E2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802" y="1221698"/>
            <a:ext cx="7074685" cy="4414603"/>
          </a:xfrm>
          <a:prstGeom prst="rect">
            <a:avLst/>
          </a:prstGeom>
        </p:spPr>
      </p:pic>
    </p:spTree>
    <p:extLst>
      <p:ext uri="{BB962C8B-B14F-4D97-AF65-F5344CB8AC3E}">
        <p14:creationId xmlns:p14="http://schemas.microsoft.com/office/powerpoint/2010/main" val="2787563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7B5A40-EC16-40E1-92D2-3C71E573FD7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Finding the best fit</a:t>
            </a:r>
          </a:p>
        </p:txBody>
      </p:sp>
      <p:sp>
        <p:nvSpPr>
          <p:cNvPr id="7" name="Rectangle 6">
            <a:extLst>
              <a:ext uri="{FF2B5EF4-FFF2-40B4-BE49-F238E27FC236}">
                <a16:creationId xmlns:a16="http://schemas.microsoft.com/office/drawing/2014/main" id="{97E41017-28BA-5647-848B-F1D4FC8FFCD6}"/>
              </a:ext>
            </a:extLst>
          </p:cNvPr>
          <p:cNvSpPr/>
          <p:nvPr/>
        </p:nvSpPr>
        <p:spPr>
          <a:xfrm>
            <a:off x="349771" y="1492343"/>
            <a:ext cx="2873114" cy="3085204"/>
          </a:xfrm>
          <a:prstGeom prst="rect">
            <a:avLst/>
          </a:prstGeom>
        </p:spPr>
        <p:txBody>
          <a:bodyPr wrap="square">
            <a:spAutoFit/>
          </a:bodyPr>
          <a:lstStyle/>
          <a:p>
            <a:pPr>
              <a:lnSpc>
                <a:spcPct val="150000"/>
              </a:lnSpc>
            </a:pPr>
            <a:r>
              <a:rPr lang="en-GB" sz="2200" dirty="0">
                <a:latin typeface="Open Sans" panose="020B0606030504020204"/>
              </a:rPr>
              <a:t>Select how far you want to travel for your apprenticeship using this handy map tool. </a:t>
            </a:r>
          </a:p>
          <a:p>
            <a:pPr>
              <a:lnSpc>
                <a:spcPct val="150000"/>
              </a:lnSpc>
            </a:pPr>
            <a:endParaRPr lang="en-GB" sz="2200" dirty="0">
              <a:latin typeface="Open Sans" panose="020B0606030504020204"/>
            </a:endParaRPr>
          </a:p>
        </p:txBody>
      </p:sp>
      <p:pic>
        <p:nvPicPr>
          <p:cNvPr id="3" name="Picture 2">
            <a:extLst>
              <a:ext uri="{FF2B5EF4-FFF2-40B4-BE49-F238E27FC236}">
                <a16:creationId xmlns:a16="http://schemas.microsoft.com/office/drawing/2014/main" id="{6AFC0BC6-5332-7649-9A2B-EFEB70F73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315" y="1049311"/>
            <a:ext cx="7343479" cy="4759377"/>
          </a:xfrm>
          <a:prstGeom prst="rect">
            <a:avLst/>
          </a:prstGeom>
        </p:spPr>
      </p:pic>
    </p:spTree>
    <p:extLst>
      <p:ext uri="{BB962C8B-B14F-4D97-AF65-F5344CB8AC3E}">
        <p14:creationId xmlns:p14="http://schemas.microsoft.com/office/powerpoint/2010/main" val="362790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7B5A40-EC16-40E1-92D2-3C71E573FD7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Finding the best fit</a:t>
            </a:r>
          </a:p>
        </p:txBody>
      </p:sp>
      <p:sp>
        <p:nvSpPr>
          <p:cNvPr id="7" name="Rectangle 6">
            <a:extLst>
              <a:ext uri="{FF2B5EF4-FFF2-40B4-BE49-F238E27FC236}">
                <a16:creationId xmlns:a16="http://schemas.microsoft.com/office/drawing/2014/main" id="{97E41017-28BA-5647-848B-F1D4FC8FFCD6}"/>
              </a:ext>
            </a:extLst>
          </p:cNvPr>
          <p:cNvSpPr/>
          <p:nvPr/>
        </p:nvSpPr>
        <p:spPr>
          <a:xfrm>
            <a:off x="349771" y="1492343"/>
            <a:ext cx="2873114" cy="4608698"/>
          </a:xfrm>
          <a:prstGeom prst="rect">
            <a:avLst/>
          </a:prstGeom>
        </p:spPr>
        <p:txBody>
          <a:bodyPr wrap="square">
            <a:spAutoFit/>
          </a:bodyPr>
          <a:lstStyle/>
          <a:p>
            <a:pPr>
              <a:lnSpc>
                <a:spcPct val="150000"/>
              </a:lnSpc>
            </a:pPr>
            <a:r>
              <a:rPr lang="en-GB" sz="2200" dirty="0">
                <a:latin typeface="Open Sans" panose="020B0606030504020204"/>
              </a:rPr>
              <a:t>A longlist has been created for you.  Select the opportunities that you think are a best fit for your goals to narrow it down to a shortlist. </a:t>
            </a:r>
          </a:p>
          <a:p>
            <a:pPr>
              <a:lnSpc>
                <a:spcPct val="150000"/>
              </a:lnSpc>
            </a:pPr>
            <a:endParaRPr lang="en-GB" sz="2200" dirty="0">
              <a:latin typeface="Open Sans" panose="020B0606030504020204"/>
            </a:endParaRPr>
          </a:p>
        </p:txBody>
      </p:sp>
      <p:pic>
        <p:nvPicPr>
          <p:cNvPr id="3" name="Picture 2">
            <a:extLst>
              <a:ext uri="{FF2B5EF4-FFF2-40B4-BE49-F238E27FC236}">
                <a16:creationId xmlns:a16="http://schemas.microsoft.com/office/drawing/2014/main" id="{575949BB-276A-8B48-B05F-DCAECF568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903" y="1492343"/>
            <a:ext cx="8073510" cy="3779090"/>
          </a:xfrm>
          <a:prstGeom prst="rect">
            <a:avLst/>
          </a:prstGeom>
        </p:spPr>
      </p:pic>
    </p:spTree>
    <p:extLst>
      <p:ext uri="{BB962C8B-B14F-4D97-AF65-F5344CB8AC3E}">
        <p14:creationId xmlns:p14="http://schemas.microsoft.com/office/powerpoint/2010/main" val="1871536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7B5A40-EC16-40E1-92D2-3C71E573FD71}"/>
              </a:ext>
            </a:extLst>
          </p:cNvPr>
          <p:cNvSpPr txBox="1"/>
          <p:nvPr/>
        </p:nvSpPr>
        <p:spPr>
          <a:xfrm>
            <a:off x="179294" y="430306"/>
            <a:ext cx="11743765" cy="584775"/>
          </a:xfrm>
          <a:prstGeom prst="rect">
            <a:avLst/>
          </a:prstGeom>
          <a:noFill/>
        </p:spPr>
        <p:txBody>
          <a:bodyPr wrap="square" rtlCol="0">
            <a:spAutoFit/>
          </a:bodyPr>
          <a:lstStyle/>
          <a:p>
            <a:r>
              <a:rPr lang="en-GB" sz="3200" b="1" dirty="0">
                <a:latin typeface="Open Sans" panose="020B0606030504020204"/>
              </a:rPr>
              <a:t>Finding the best fit</a:t>
            </a:r>
          </a:p>
        </p:txBody>
      </p:sp>
      <p:sp>
        <p:nvSpPr>
          <p:cNvPr id="7" name="Rectangle 6">
            <a:extLst>
              <a:ext uri="{FF2B5EF4-FFF2-40B4-BE49-F238E27FC236}">
                <a16:creationId xmlns:a16="http://schemas.microsoft.com/office/drawing/2014/main" id="{97E41017-28BA-5647-848B-F1D4FC8FFCD6}"/>
              </a:ext>
            </a:extLst>
          </p:cNvPr>
          <p:cNvSpPr/>
          <p:nvPr/>
        </p:nvSpPr>
        <p:spPr>
          <a:xfrm>
            <a:off x="349771" y="1492343"/>
            <a:ext cx="2873114" cy="3085204"/>
          </a:xfrm>
          <a:prstGeom prst="rect">
            <a:avLst/>
          </a:prstGeom>
        </p:spPr>
        <p:txBody>
          <a:bodyPr wrap="square">
            <a:spAutoFit/>
          </a:bodyPr>
          <a:lstStyle/>
          <a:p>
            <a:pPr>
              <a:lnSpc>
                <a:spcPct val="150000"/>
              </a:lnSpc>
            </a:pPr>
            <a:r>
              <a:rPr lang="en-GB" sz="2200" dirty="0">
                <a:latin typeface="Open Sans" panose="020B0606030504020204"/>
              </a:rPr>
              <a:t>Review your shortlist and save.  The final shortlist will be emailed to you. </a:t>
            </a:r>
          </a:p>
          <a:p>
            <a:pPr>
              <a:lnSpc>
                <a:spcPct val="150000"/>
              </a:lnSpc>
            </a:pPr>
            <a:endParaRPr lang="en-GB" sz="2200" dirty="0">
              <a:latin typeface="Open Sans" panose="020B0606030504020204"/>
            </a:endParaRPr>
          </a:p>
        </p:txBody>
      </p:sp>
      <p:pic>
        <p:nvPicPr>
          <p:cNvPr id="3" name="Picture 2">
            <a:extLst>
              <a:ext uri="{FF2B5EF4-FFF2-40B4-BE49-F238E27FC236}">
                <a16:creationId xmlns:a16="http://schemas.microsoft.com/office/drawing/2014/main" id="{DD3825F6-6C3B-2749-935F-66BAC61D6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166" y="1015081"/>
            <a:ext cx="8900063" cy="4603229"/>
          </a:xfrm>
          <a:prstGeom prst="rect">
            <a:avLst/>
          </a:prstGeom>
        </p:spPr>
      </p:pic>
      <p:sp>
        <p:nvSpPr>
          <p:cNvPr id="4" name="Rectangle 3">
            <a:extLst>
              <a:ext uri="{FF2B5EF4-FFF2-40B4-BE49-F238E27FC236}">
                <a16:creationId xmlns:a16="http://schemas.microsoft.com/office/drawing/2014/main" id="{F9448865-0F81-6D40-B5A9-B00FF9727D7F}"/>
              </a:ext>
            </a:extLst>
          </p:cNvPr>
          <p:cNvSpPr/>
          <p:nvPr/>
        </p:nvSpPr>
        <p:spPr>
          <a:xfrm>
            <a:off x="3102964" y="5156616"/>
            <a:ext cx="1558977" cy="479686"/>
          </a:xfrm>
          <a:prstGeom prst="rect">
            <a:avLst/>
          </a:prstGeom>
          <a:noFill/>
          <a:ln w="57150">
            <a:solidFill>
              <a:srgbClr val="4B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77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1BB05A262ED2478332B67EA3B3713B" ma:contentTypeVersion="16" ma:contentTypeDescription="Create a new document." ma:contentTypeScope="" ma:versionID="6315df646582b4ba50dc22efd7d7348d">
  <xsd:schema xmlns:xsd="http://www.w3.org/2001/XMLSchema" xmlns:xs="http://www.w3.org/2001/XMLSchema" xmlns:p="http://schemas.microsoft.com/office/2006/metadata/properties" xmlns:ns2="4da97888-80c8-47ed-8945-9822b6866dd3" xmlns:ns3="bde16008-2e04-418d-ac5b-4b2fc04093c8" targetNamespace="http://schemas.microsoft.com/office/2006/metadata/properties" ma:root="true" ma:fieldsID="4b432d5f65d84d3d31d678f5776c745d" ns2:_="" ns3:_="">
    <xsd:import namespace="4da97888-80c8-47ed-8945-9822b6866dd3"/>
    <xsd:import namespace="bde16008-2e04-418d-ac5b-4b2fc04093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97888-80c8-47ed-8945-9822b6866d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dfc3a7f-032a-4ea2-9c51-c120817433a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e16008-2e04-418d-ac5b-4b2fc04093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b82453-fdd5-421b-9f4e-910eb6757bcc}" ma:internalName="TaxCatchAll" ma:showField="CatchAllData" ma:web="bde16008-2e04-418d-ac5b-4b2fc04093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a97888-80c8-47ed-8945-9822b6866dd3">
      <Terms xmlns="http://schemas.microsoft.com/office/infopath/2007/PartnerControls"/>
    </lcf76f155ced4ddcb4097134ff3c332f>
    <TaxCatchAll xmlns="bde16008-2e04-418d-ac5b-4b2fc04093c8" xsi:nil="true"/>
  </documentManagement>
</p:properties>
</file>

<file path=customXml/itemProps1.xml><?xml version="1.0" encoding="utf-8"?>
<ds:datastoreItem xmlns:ds="http://schemas.openxmlformats.org/officeDocument/2006/customXml" ds:itemID="{6B6287B5-27A9-4AAE-BDDB-13B36DF5BC5B}">
  <ds:schemaRefs>
    <ds:schemaRef ds:uri="http://schemas.microsoft.com/sharepoint/v3/contenttype/forms"/>
  </ds:schemaRefs>
</ds:datastoreItem>
</file>

<file path=customXml/itemProps2.xml><?xml version="1.0" encoding="utf-8"?>
<ds:datastoreItem xmlns:ds="http://schemas.openxmlformats.org/officeDocument/2006/customXml" ds:itemID="{FCC7CE93-12FB-438E-998A-C3E98AB536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97888-80c8-47ed-8945-9822b6866dd3"/>
    <ds:schemaRef ds:uri="bde16008-2e04-418d-ac5b-4b2fc04093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D3A71F-4A66-4FFB-B18E-8334D4F7397C}">
  <ds:schemaRefs>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bde16008-2e04-418d-ac5b-4b2fc04093c8"/>
    <ds:schemaRef ds:uri="4da97888-80c8-47ed-8945-9822b6866dd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13521</TotalTime>
  <Words>1770</Words>
  <Application>Microsoft Office PowerPoint</Application>
  <PresentationFormat>Widescreen</PresentationFormat>
  <Paragraphs>162</Paragraphs>
  <Slides>9</Slides>
  <Notes>9</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slide</dc:title>
  <dc:creator>Robyn Smith</dc:creator>
  <cp:lastModifiedBy>catherine alnuamaani</cp:lastModifiedBy>
  <cp:revision>185</cp:revision>
  <dcterms:created xsi:type="dcterms:W3CDTF">2018-10-19T14:26:26Z</dcterms:created>
  <dcterms:modified xsi:type="dcterms:W3CDTF">2022-05-24T11:22:11Z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0x010100FF1BB05A262ED2478332B67EA3B3713B</vt:lpwstr>
  </property>
  <property fmtid="{D5CDD505-2E9C-101B-9397-08002B2CF9AE}" pid="3" name="MediaServiceImageTags">
    <vt:lpwstr/>
  </property>
</Properties>
</file>