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8" r:id="rId6"/>
    <p:sldId id="260" r:id="rId7"/>
    <p:sldId id="261" r:id="rId8"/>
    <p:sldId id="262" r:id="rId9"/>
    <p:sldId id="263" r:id="rId10"/>
    <p:sldId id="264" r:id="rId11"/>
    <p:sldId id="265" r:id="rId12"/>
    <p:sldId id="269" r:id="rId13"/>
    <p:sldId id="266" r:id="rId14"/>
    <p:sldId id="267" r:id="rId15"/>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Open Sans" panose="020B060402020202020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 Id="rId30"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26F84-00A1-4763-B512-CA5B817A2E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5F3B55-FE0C-48AB-8076-805BD7C9A4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E8A28B-4A6B-4C8B-9E3F-8695A2413C2B}"/>
              </a:ext>
            </a:extLst>
          </p:cNvPr>
          <p:cNvSpPr>
            <a:spLocks noGrp="1"/>
          </p:cNvSpPr>
          <p:nvPr>
            <p:ph type="dt" sz="half" idx="10"/>
          </p:nvPr>
        </p:nvSpPr>
        <p:spPr/>
        <p:txBody>
          <a:bodyPr/>
          <a:lstStyle/>
          <a:p>
            <a:fld id="{FCE132AC-C2EF-472C-AEB7-6F8734135316}" type="datetimeFigureOut">
              <a:rPr lang="en-GB" smtClean="0"/>
              <a:t>09/09/2019</a:t>
            </a:fld>
            <a:endParaRPr lang="en-GB"/>
          </a:p>
        </p:txBody>
      </p:sp>
      <p:sp>
        <p:nvSpPr>
          <p:cNvPr id="5" name="Footer Placeholder 4">
            <a:extLst>
              <a:ext uri="{FF2B5EF4-FFF2-40B4-BE49-F238E27FC236}">
                <a16:creationId xmlns:a16="http://schemas.microsoft.com/office/drawing/2014/main" id="{ABE24390-D16D-4FB4-810E-5CED3C1CB5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4B7669-0355-4C09-AC8A-680E420BF301}"/>
              </a:ext>
            </a:extLst>
          </p:cNvPr>
          <p:cNvSpPr>
            <a:spLocks noGrp="1"/>
          </p:cNvSpPr>
          <p:nvPr>
            <p:ph type="sldNum" sz="quarter" idx="12"/>
          </p:nvPr>
        </p:nvSpPr>
        <p:spPr/>
        <p:txBody>
          <a:bodyPr/>
          <a:lstStyle/>
          <a:p>
            <a:fld id="{C8669747-5E64-49BA-B984-BFDAAACFD492}" type="slidenum">
              <a:rPr lang="en-GB" smtClean="0"/>
              <a:t>‹#›</a:t>
            </a:fld>
            <a:endParaRPr lang="en-GB"/>
          </a:p>
        </p:txBody>
      </p:sp>
    </p:spTree>
    <p:extLst>
      <p:ext uri="{BB962C8B-B14F-4D97-AF65-F5344CB8AC3E}">
        <p14:creationId xmlns:p14="http://schemas.microsoft.com/office/powerpoint/2010/main" val="222131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7DD05-A7FB-43EB-9CBA-F7057805AF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077549-D241-4A12-97DF-F0FFF418AB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633B53-D5AC-4DCE-93A3-D21D9CA4DF39}"/>
              </a:ext>
            </a:extLst>
          </p:cNvPr>
          <p:cNvSpPr>
            <a:spLocks noGrp="1"/>
          </p:cNvSpPr>
          <p:nvPr>
            <p:ph type="dt" sz="half" idx="10"/>
          </p:nvPr>
        </p:nvSpPr>
        <p:spPr/>
        <p:txBody>
          <a:bodyPr/>
          <a:lstStyle/>
          <a:p>
            <a:fld id="{FCE132AC-C2EF-472C-AEB7-6F8734135316}" type="datetimeFigureOut">
              <a:rPr lang="en-GB" smtClean="0"/>
              <a:t>09/09/2019</a:t>
            </a:fld>
            <a:endParaRPr lang="en-GB"/>
          </a:p>
        </p:txBody>
      </p:sp>
      <p:sp>
        <p:nvSpPr>
          <p:cNvPr id="5" name="Footer Placeholder 4">
            <a:extLst>
              <a:ext uri="{FF2B5EF4-FFF2-40B4-BE49-F238E27FC236}">
                <a16:creationId xmlns:a16="http://schemas.microsoft.com/office/drawing/2014/main" id="{B4EB9721-E561-423A-AB0B-CB85E3C89A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43F0A6-4B2E-4F39-B633-12B53E5295C6}"/>
              </a:ext>
            </a:extLst>
          </p:cNvPr>
          <p:cNvSpPr>
            <a:spLocks noGrp="1"/>
          </p:cNvSpPr>
          <p:nvPr>
            <p:ph type="sldNum" sz="quarter" idx="12"/>
          </p:nvPr>
        </p:nvSpPr>
        <p:spPr/>
        <p:txBody>
          <a:bodyPr/>
          <a:lstStyle/>
          <a:p>
            <a:fld id="{C8669747-5E64-49BA-B984-BFDAAACFD492}" type="slidenum">
              <a:rPr lang="en-GB" smtClean="0"/>
              <a:t>‹#›</a:t>
            </a:fld>
            <a:endParaRPr lang="en-GB"/>
          </a:p>
        </p:txBody>
      </p:sp>
    </p:spTree>
    <p:extLst>
      <p:ext uri="{BB962C8B-B14F-4D97-AF65-F5344CB8AC3E}">
        <p14:creationId xmlns:p14="http://schemas.microsoft.com/office/powerpoint/2010/main" val="257177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14E6BF-5303-44EC-93CF-6EC0F73390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541F97-B2D6-4633-9779-E891EF233C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6CCACD-899D-46BB-9129-F53FED629846}"/>
              </a:ext>
            </a:extLst>
          </p:cNvPr>
          <p:cNvSpPr>
            <a:spLocks noGrp="1"/>
          </p:cNvSpPr>
          <p:nvPr>
            <p:ph type="dt" sz="half" idx="10"/>
          </p:nvPr>
        </p:nvSpPr>
        <p:spPr/>
        <p:txBody>
          <a:bodyPr/>
          <a:lstStyle/>
          <a:p>
            <a:fld id="{FCE132AC-C2EF-472C-AEB7-6F8734135316}" type="datetimeFigureOut">
              <a:rPr lang="en-GB" smtClean="0"/>
              <a:t>09/09/2019</a:t>
            </a:fld>
            <a:endParaRPr lang="en-GB"/>
          </a:p>
        </p:txBody>
      </p:sp>
      <p:sp>
        <p:nvSpPr>
          <p:cNvPr id="5" name="Footer Placeholder 4">
            <a:extLst>
              <a:ext uri="{FF2B5EF4-FFF2-40B4-BE49-F238E27FC236}">
                <a16:creationId xmlns:a16="http://schemas.microsoft.com/office/drawing/2014/main" id="{FB880F7C-F949-42B9-866E-36802194DC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989398-AD2D-4859-B329-E6CE5228254B}"/>
              </a:ext>
            </a:extLst>
          </p:cNvPr>
          <p:cNvSpPr>
            <a:spLocks noGrp="1"/>
          </p:cNvSpPr>
          <p:nvPr>
            <p:ph type="sldNum" sz="quarter" idx="12"/>
          </p:nvPr>
        </p:nvSpPr>
        <p:spPr/>
        <p:txBody>
          <a:bodyPr/>
          <a:lstStyle/>
          <a:p>
            <a:fld id="{C8669747-5E64-49BA-B984-BFDAAACFD492}" type="slidenum">
              <a:rPr lang="en-GB" smtClean="0"/>
              <a:t>‹#›</a:t>
            </a:fld>
            <a:endParaRPr lang="en-GB"/>
          </a:p>
        </p:txBody>
      </p:sp>
    </p:spTree>
    <p:extLst>
      <p:ext uri="{BB962C8B-B14F-4D97-AF65-F5344CB8AC3E}">
        <p14:creationId xmlns:p14="http://schemas.microsoft.com/office/powerpoint/2010/main" val="237976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16B3E-DCB9-41F2-A595-E518462E5F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AB55EF-6C94-4281-A2D3-69F5B59617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DD5E3D-BE19-42CF-BCDE-732FBB87E6AB}"/>
              </a:ext>
            </a:extLst>
          </p:cNvPr>
          <p:cNvSpPr>
            <a:spLocks noGrp="1"/>
          </p:cNvSpPr>
          <p:nvPr>
            <p:ph type="dt" sz="half" idx="10"/>
          </p:nvPr>
        </p:nvSpPr>
        <p:spPr/>
        <p:txBody>
          <a:bodyPr/>
          <a:lstStyle/>
          <a:p>
            <a:fld id="{FCE132AC-C2EF-472C-AEB7-6F8734135316}" type="datetimeFigureOut">
              <a:rPr lang="en-GB" smtClean="0"/>
              <a:t>09/09/2019</a:t>
            </a:fld>
            <a:endParaRPr lang="en-GB"/>
          </a:p>
        </p:txBody>
      </p:sp>
      <p:sp>
        <p:nvSpPr>
          <p:cNvPr id="5" name="Footer Placeholder 4">
            <a:extLst>
              <a:ext uri="{FF2B5EF4-FFF2-40B4-BE49-F238E27FC236}">
                <a16:creationId xmlns:a16="http://schemas.microsoft.com/office/drawing/2014/main" id="{FCC97369-A5C4-44FD-B658-C5B0508B96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996FBA-9511-45FA-B21E-5187A9E54D44}"/>
              </a:ext>
            </a:extLst>
          </p:cNvPr>
          <p:cNvSpPr>
            <a:spLocks noGrp="1"/>
          </p:cNvSpPr>
          <p:nvPr>
            <p:ph type="sldNum" sz="quarter" idx="12"/>
          </p:nvPr>
        </p:nvSpPr>
        <p:spPr/>
        <p:txBody>
          <a:bodyPr/>
          <a:lstStyle/>
          <a:p>
            <a:fld id="{C8669747-5E64-49BA-B984-BFDAAACFD492}" type="slidenum">
              <a:rPr lang="en-GB" smtClean="0"/>
              <a:t>‹#›</a:t>
            </a:fld>
            <a:endParaRPr lang="en-GB"/>
          </a:p>
        </p:txBody>
      </p:sp>
    </p:spTree>
    <p:extLst>
      <p:ext uri="{BB962C8B-B14F-4D97-AF65-F5344CB8AC3E}">
        <p14:creationId xmlns:p14="http://schemas.microsoft.com/office/powerpoint/2010/main" val="346218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8564C-6B9F-4D33-B175-D904D4C546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CBB9CF-2690-4918-8E31-EDA44171BD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5D871A-08CE-43E4-99B7-2F3F700BC723}"/>
              </a:ext>
            </a:extLst>
          </p:cNvPr>
          <p:cNvSpPr>
            <a:spLocks noGrp="1"/>
          </p:cNvSpPr>
          <p:nvPr>
            <p:ph type="dt" sz="half" idx="10"/>
          </p:nvPr>
        </p:nvSpPr>
        <p:spPr/>
        <p:txBody>
          <a:bodyPr/>
          <a:lstStyle/>
          <a:p>
            <a:fld id="{FCE132AC-C2EF-472C-AEB7-6F8734135316}" type="datetimeFigureOut">
              <a:rPr lang="en-GB" smtClean="0"/>
              <a:t>09/09/2019</a:t>
            </a:fld>
            <a:endParaRPr lang="en-GB"/>
          </a:p>
        </p:txBody>
      </p:sp>
      <p:sp>
        <p:nvSpPr>
          <p:cNvPr id="5" name="Footer Placeholder 4">
            <a:extLst>
              <a:ext uri="{FF2B5EF4-FFF2-40B4-BE49-F238E27FC236}">
                <a16:creationId xmlns:a16="http://schemas.microsoft.com/office/drawing/2014/main" id="{8E80D36D-D092-4AF6-9A83-8B6A61BC71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842FEA-2FA5-4C91-9CF9-4F6FE9F50593}"/>
              </a:ext>
            </a:extLst>
          </p:cNvPr>
          <p:cNvSpPr>
            <a:spLocks noGrp="1"/>
          </p:cNvSpPr>
          <p:nvPr>
            <p:ph type="sldNum" sz="quarter" idx="12"/>
          </p:nvPr>
        </p:nvSpPr>
        <p:spPr/>
        <p:txBody>
          <a:bodyPr/>
          <a:lstStyle/>
          <a:p>
            <a:fld id="{C8669747-5E64-49BA-B984-BFDAAACFD492}" type="slidenum">
              <a:rPr lang="en-GB" smtClean="0"/>
              <a:t>‹#›</a:t>
            </a:fld>
            <a:endParaRPr lang="en-GB"/>
          </a:p>
        </p:txBody>
      </p:sp>
    </p:spTree>
    <p:extLst>
      <p:ext uri="{BB962C8B-B14F-4D97-AF65-F5344CB8AC3E}">
        <p14:creationId xmlns:p14="http://schemas.microsoft.com/office/powerpoint/2010/main" val="264300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C957-D123-4612-B2B2-0D00A7AC2A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216C96-F537-4706-B166-9A671F4C69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939E461-0D1B-48D9-9F15-37CD5A3233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5DE27C-AA52-434E-BE8E-68C4E57A207B}"/>
              </a:ext>
            </a:extLst>
          </p:cNvPr>
          <p:cNvSpPr>
            <a:spLocks noGrp="1"/>
          </p:cNvSpPr>
          <p:nvPr>
            <p:ph type="dt" sz="half" idx="10"/>
          </p:nvPr>
        </p:nvSpPr>
        <p:spPr/>
        <p:txBody>
          <a:bodyPr/>
          <a:lstStyle/>
          <a:p>
            <a:fld id="{FCE132AC-C2EF-472C-AEB7-6F8734135316}" type="datetimeFigureOut">
              <a:rPr lang="en-GB" smtClean="0"/>
              <a:t>09/09/2019</a:t>
            </a:fld>
            <a:endParaRPr lang="en-GB"/>
          </a:p>
        </p:txBody>
      </p:sp>
      <p:sp>
        <p:nvSpPr>
          <p:cNvPr id="6" name="Footer Placeholder 5">
            <a:extLst>
              <a:ext uri="{FF2B5EF4-FFF2-40B4-BE49-F238E27FC236}">
                <a16:creationId xmlns:a16="http://schemas.microsoft.com/office/drawing/2014/main" id="{859583F6-E26C-4D62-A290-5848821487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24BFA6-3834-4E0D-8EED-B860B30D9B91}"/>
              </a:ext>
            </a:extLst>
          </p:cNvPr>
          <p:cNvSpPr>
            <a:spLocks noGrp="1"/>
          </p:cNvSpPr>
          <p:nvPr>
            <p:ph type="sldNum" sz="quarter" idx="12"/>
          </p:nvPr>
        </p:nvSpPr>
        <p:spPr/>
        <p:txBody>
          <a:bodyPr/>
          <a:lstStyle/>
          <a:p>
            <a:fld id="{C8669747-5E64-49BA-B984-BFDAAACFD492}" type="slidenum">
              <a:rPr lang="en-GB" smtClean="0"/>
              <a:t>‹#›</a:t>
            </a:fld>
            <a:endParaRPr lang="en-GB"/>
          </a:p>
        </p:txBody>
      </p:sp>
    </p:spTree>
    <p:extLst>
      <p:ext uri="{BB962C8B-B14F-4D97-AF65-F5344CB8AC3E}">
        <p14:creationId xmlns:p14="http://schemas.microsoft.com/office/powerpoint/2010/main" val="2602381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94366-791C-445E-AD15-7E824FF37A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FC457B-2F51-4DC7-85BE-F0B6F1D96E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FCA670-158E-4AE0-85DF-6A634A6FF8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043E31-090D-457B-B97C-2C18FD9A43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ECBBFD-4826-4308-B5AB-561369317D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98B33C-F1CB-4D82-95B0-6615CF04A93E}"/>
              </a:ext>
            </a:extLst>
          </p:cNvPr>
          <p:cNvSpPr>
            <a:spLocks noGrp="1"/>
          </p:cNvSpPr>
          <p:nvPr>
            <p:ph type="dt" sz="half" idx="10"/>
          </p:nvPr>
        </p:nvSpPr>
        <p:spPr/>
        <p:txBody>
          <a:bodyPr/>
          <a:lstStyle/>
          <a:p>
            <a:fld id="{FCE132AC-C2EF-472C-AEB7-6F8734135316}" type="datetimeFigureOut">
              <a:rPr lang="en-GB" smtClean="0"/>
              <a:t>09/09/2019</a:t>
            </a:fld>
            <a:endParaRPr lang="en-GB"/>
          </a:p>
        </p:txBody>
      </p:sp>
      <p:sp>
        <p:nvSpPr>
          <p:cNvPr id="8" name="Footer Placeholder 7">
            <a:extLst>
              <a:ext uri="{FF2B5EF4-FFF2-40B4-BE49-F238E27FC236}">
                <a16:creationId xmlns:a16="http://schemas.microsoft.com/office/drawing/2014/main" id="{0B09AFF9-6AAD-4EA9-B770-0D4137F1B2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0277438-BFD8-44D6-993A-AA943E783E30}"/>
              </a:ext>
            </a:extLst>
          </p:cNvPr>
          <p:cNvSpPr>
            <a:spLocks noGrp="1"/>
          </p:cNvSpPr>
          <p:nvPr>
            <p:ph type="sldNum" sz="quarter" idx="12"/>
          </p:nvPr>
        </p:nvSpPr>
        <p:spPr/>
        <p:txBody>
          <a:bodyPr/>
          <a:lstStyle/>
          <a:p>
            <a:fld id="{C8669747-5E64-49BA-B984-BFDAAACFD492}" type="slidenum">
              <a:rPr lang="en-GB" smtClean="0"/>
              <a:t>‹#›</a:t>
            </a:fld>
            <a:endParaRPr lang="en-GB"/>
          </a:p>
        </p:txBody>
      </p:sp>
    </p:spTree>
    <p:extLst>
      <p:ext uri="{BB962C8B-B14F-4D97-AF65-F5344CB8AC3E}">
        <p14:creationId xmlns:p14="http://schemas.microsoft.com/office/powerpoint/2010/main" val="79676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57DEB-A558-4DAE-B202-6AFB7A2413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3118DE1-DFF4-41E4-8F6E-9FDEEE4A3236}"/>
              </a:ext>
            </a:extLst>
          </p:cNvPr>
          <p:cNvSpPr>
            <a:spLocks noGrp="1"/>
          </p:cNvSpPr>
          <p:nvPr>
            <p:ph type="dt" sz="half" idx="10"/>
          </p:nvPr>
        </p:nvSpPr>
        <p:spPr/>
        <p:txBody>
          <a:bodyPr/>
          <a:lstStyle/>
          <a:p>
            <a:fld id="{FCE132AC-C2EF-472C-AEB7-6F8734135316}" type="datetimeFigureOut">
              <a:rPr lang="en-GB" smtClean="0"/>
              <a:t>09/09/2019</a:t>
            </a:fld>
            <a:endParaRPr lang="en-GB"/>
          </a:p>
        </p:txBody>
      </p:sp>
      <p:sp>
        <p:nvSpPr>
          <p:cNvPr id="4" name="Footer Placeholder 3">
            <a:extLst>
              <a:ext uri="{FF2B5EF4-FFF2-40B4-BE49-F238E27FC236}">
                <a16:creationId xmlns:a16="http://schemas.microsoft.com/office/drawing/2014/main" id="{3ADE3BF7-A51E-4D9C-A5BA-B35BB728D3A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3FFB0BA-111C-468F-AB42-F0DD0457FC16}"/>
              </a:ext>
            </a:extLst>
          </p:cNvPr>
          <p:cNvSpPr>
            <a:spLocks noGrp="1"/>
          </p:cNvSpPr>
          <p:nvPr>
            <p:ph type="sldNum" sz="quarter" idx="12"/>
          </p:nvPr>
        </p:nvSpPr>
        <p:spPr/>
        <p:txBody>
          <a:bodyPr/>
          <a:lstStyle/>
          <a:p>
            <a:fld id="{C8669747-5E64-49BA-B984-BFDAAACFD492}" type="slidenum">
              <a:rPr lang="en-GB" smtClean="0"/>
              <a:t>‹#›</a:t>
            </a:fld>
            <a:endParaRPr lang="en-GB"/>
          </a:p>
        </p:txBody>
      </p:sp>
    </p:spTree>
    <p:extLst>
      <p:ext uri="{BB962C8B-B14F-4D97-AF65-F5344CB8AC3E}">
        <p14:creationId xmlns:p14="http://schemas.microsoft.com/office/powerpoint/2010/main" val="48514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12D5B4-1E82-4A0D-8BBD-EB8AED7C968F}"/>
              </a:ext>
            </a:extLst>
          </p:cNvPr>
          <p:cNvSpPr>
            <a:spLocks noGrp="1"/>
          </p:cNvSpPr>
          <p:nvPr>
            <p:ph type="dt" sz="half" idx="10"/>
          </p:nvPr>
        </p:nvSpPr>
        <p:spPr/>
        <p:txBody>
          <a:bodyPr/>
          <a:lstStyle/>
          <a:p>
            <a:fld id="{FCE132AC-C2EF-472C-AEB7-6F8734135316}" type="datetimeFigureOut">
              <a:rPr lang="en-GB" smtClean="0"/>
              <a:t>09/09/2019</a:t>
            </a:fld>
            <a:endParaRPr lang="en-GB"/>
          </a:p>
        </p:txBody>
      </p:sp>
      <p:sp>
        <p:nvSpPr>
          <p:cNvPr id="3" name="Footer Placeholder 2">
            <a:extLst>
              <a:ext uri="{FF2B5EF4-FFF2-40B4-BE49-F238E27FC236}">
                <a16:creationId xmlns:a16="http://schemas.microsoft.com/office/drawing/2014/main" id="{806D13DE-1971-4DD3-8EBA-F3546A084C1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FDA92A6-E44F-45FE-930E-4DE07BAA7140}"/>
              </a:ext>
            </a:extLst>
          </p:cNvPr>
          <p:cNvSpPr>
            <a:spLocks noGrp="1"/>
          </p:cNvSpPr>
          <p:nvPr>
            <p:ph type="sldNum" sz="quarter" idx="12"/>
          </p:nvPr>
        </p:nvSpPr>
        <p:spPr/>
        <p:txBody>
          <a:bodyPr/>
          <a:lstStyle/>
          <a:p>
            <a:fld id="{C8669747-5E64-49BA-B984-BFDAAACFD492}" type="slidenum">
              <a:rPr lang="en-GB" smtClean="0"/>
              <a:t>‹#›</a:t>
            </a:fld>
            <a:endParaRPr lang="en-GB"/>
          </a:p>
        </p:txBody>
      </p:sp>
    </p:spTree>
    <p:extLst>
      <p:ext uri="{BB962C8B-B14F-4D97-AF65-F5344CB8AC3E}">
        <p14:creationId xmlns:p14="http://schemas.microsoft.com/office/powerpoint/2010/main" val="1178407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731E0-73B0-4DAD-9494-C15986F467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2ACB1E-0F47-4277-B4E1-0AB2A79185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C8D119-60FD-4DC4-9F13-CF0EC553E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FBBF9-E9B5-4983-B2D2-BFD415195C02}"/>
              </a:ext>
            </a:extLst>
          </p:cNvPr>
          <p:cNvSpPr>
            <a:spLocks noGrp="1"/>
          </p:cNvSpPr>
          <p:nvPr>
            <p:ph type="dt" sz="half" idx="10"/>
          </p:nvPr>
        </p:nvSpPr>
        <p:spPr/>
        <p:txBody>
          <a:bodyPr/>
          <a:lstStyle/>
          <a:p>
            <a:fld id="{FCE132AC-C2EF-472C-AEB7-6F8734135316}" type="datetimeFigureOut">
              <a:rPr lang="en-GB" smtClean="0"/>
              <a:t>09/09/2019</a:t>
            </a:fld>
            <a:endParaRPr lang="en-GB"/>
          </a:p>
        </p:txBody>
      </p:sp>
      <p:sp>
        <p:nvSpPr>
          <p:cNvPr id="6" name="Footer Placeholder 5">
            <a:extLst>
              <a:ext uri="{FF2B5EF4-FFF2-40B4-BE49-F238E27FC236}">
                <a16:creationId xmlns:a16="http://schemas.microsoft.com/office/drawing/2014/main" id="{3A68EEEE-92ED-4573-BACB-8FB232976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750618-7B12-4B74-BB0C-0559F5DE41AE}"/>
              </a:ext>
            </a:extLst>
          </p:cNvPr>
          <p:cNvSpPr>
            <a:spLocks noGrp="1"/>
          </p:cNvSpPr>
          <p:nvPr>
            <p:ph type="sldNum" sz="quarter" idx="12"/>
          </p:nvPr>
        </p:nvSpPr>
        <p:spPr/>
        <p:txBody>
          <a:bodyPr/>
          <a:lstStyle/>
          <a:p>
            <a:fld id="{C8669747-5E64-49BA-B984-BFDAAACFD492}" type="slidenum">
              <a:rPr lang="en-GB" smtClean="0"/>
              <a:t>‹#›</a:t>
            </a:fld>
            <a:endParaRPr lang="en-GB"/>
          </a:p>
        </p:txBody>
      </p:sp>
    </p:spTree>
    <p:extLst>
      <p:ext uri="{BB962C8B-B14F-4D97-AF65-F5344CB8AC3E}">
        <p14:creationId xmlns:p14="http://schemas.microsoft.com/office/powerpoint/2010/main" val="280978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0A8E6-873F-4DDC-A6BA-BD8B20FE94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5E0272-5034-400C-9D3C-3F5D580E51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1EEBF8E-21A2-4C0B-9DD2-B8E2F5D05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77F111-DEEF-43C2-8B36-65C7661BA652}"/>
              </a:ext>
            </a:extLst>
          </p:cNvPr>
          <p:cNvSpPr>
            <a:spLocks noGrp="1"/>
          </p:cNvSpPr>
          <p:nvPr>
            <p:ph type="dt" sz="half" idx="10"/>
          </p:nvPr>
        </p:nvSpPr>
        <p:spPr/>
        <p:txBody>
          <a:bodyPr/>
          <a:lstStyle/>
          <a:p>
            <a:fld id="{FCE132AC-C2EF-472C-AEB7-6F8734135316}" type="datetimeFigureOut">
              <a:rPr lang="en-GB" smtClean="0"/>
              <a:t>09/09/2019</a:t>
            </a:fld>
            <a:endParaRPr lang="en-GB"/>
          </a:p>
        </p:txBody>
      </p:sp>
      <p:sp>
        <p:nvSpPr>
          <p:cNvPr id="6" name="Footer Placeholder 5">
            <a:extLst>
              <a:ext uri="{FF2B5EF4-FFF2-40B4-BE49-F238E27FC236}">
                <a16:creationId xmlns:a16="http://schemas.microsoft.com/office/drawing/2014/main" id="{C9AE2D08-B93A-488B-99DE-19EADBF9B3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0FF7C9-AA96-4201-8EBC-6B055D4CE7B8}"/>
              </a:ext>
            </a:extLst>
          </p:cNvPr>
          <p:cNvSpPr>
            <a:spLocks noGrp="1"/>
          </p:cNvSpPr>
          <p:nvPr>
            <p:ph type="sldNum" sz="quarter" idx="12"/>
          </p:nvPr>
        </p:nvSpPr>
        <p:spPr/>
        <p:txBody>
          <a:bodyPr/>
          <a:lstStyle/>
          <a:p>
            <a:fld id="{C8669747-5E64-49BA-B984-BFDAAACFD492}" type="slidenum">
              <a:rPr lang="en-GB" smtClean="0"/>
              <a:t>‹#›</a:t>
            </a:fld>
            <a:endParaRPr lang="en-GB"/>
          </a:p>
        </p:txBody>
      </p:sp>
    </p:spTree>
    <p:extLst>
      <p:ext uri="{BB962C8B-B14F-4D97-AF65-F5344CB8AC3E}">
        <p14:creationId xmlns:p14="http://schemas.microsoft.com/office/powerpoint/2010/main" val="1655621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3B5C9F-4280-40ED-9CB7-A7EA50613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8090B5-10A3-4E6C-9AD4-627A830C92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AD29F6-87C5-48A0-8AC7-3F1E04F156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132AC-C2EF-472C-AEB7-6F8734135316}" type="datetimeFigureOut">
              <a:rPr lang="en-GB" smtClean="0"/>
              <a:t>09/09/2019</a:t>
            </a:fld>
            <a:endParaRPr lang="en-GB"/>
          </a:p>
        </p:txBody>
      </p:sp>
      <p:sp>
        <p:nvSpPr>
          <p:cNvPr id="5" name="Footer Placeholder 4">
            <a:extLst>
              <a:ext uri="{FF2B5EF4-FFF2-40B4-BE49-F238E27FC236}">
                <a16:creationId xmlns:a16="http://schemas.microsoft.com/office/drawing/2014/main" id="{F8DEAC72-A35C-4344-BE4B-610BB01798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94EDC2-69C3-4834-AE13-F93F0BE75B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69747-5E64-49BA-B984-BFDAAACFD492}" type="slidenum">
              <a:rPr lang="en-GB" smtClean="0"/>
              <a:t>‹#›</a:t>
            </a:fld>
            <a:endParaRPr lang="en-GB"/>
          </a:p>
        </p:txBody>
      </p:sp>
    </p:spTree>
    <p:extLst>
      <p:ext uri="{BB962C8B-B14F-4D97-AF65-F5344CB8AC3E}">
        <p14:creationId xmlns:p14="http://schemas.microsoft.com/office/powerpoint/2010/main" val="3240244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unifrog.org/student/home"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8D28FC0-BC8C-4650-BA26-270C2115F398}"/>
              </a:ext>
            </a:extLst>
          </p:cNvPr>
          <p:cNvSpPr>
            <a:spLocks noGrp="1"/>
          </p:cNvSpPr>
          <p:nvPr>
            <p:ph type="subTitle" idx="1"/>
          </p:nvPr>
        </p:nvSpPr>
        <p:spPr>
          <a:xfrm>
            <a:off x="449802" y="3193666"/>
            <a:ext cx="9144000" cy="1655762"/>
          </a:xfrm>
        </p:spPr>
        <p:txBody>
          <a:bodyPr>
            <a:normAutofit/>
          </a:bodyPr>
          <a:lstStyle/>
          <a:p>
            <a:r>
              <a:rPr lang="en-US" sz="5600" dirty="0">
                <a:solidFill>
                  <a:schemeClr val="bg1"/>
                </a:solidFill>
                <a:latin typeface="Open Sans" panose="020B0606030504020204" pitchFamily="34" charset="0"/>
                <a:ea typeface="Open Sans" panose="020B0606030504020204" pitchFamily="34" charset="0"/>
                <a:cs typeface="Open Sans" panose="020B0606030504020204" pitchFamily="34" charset="0"/>
              </a:rPr>
              <a:t>Special opportunities</a:t>
            </a:r>
            <a:endParaRPr lang="en-GB" sz="5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81297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8E31FF7-D7A3-4FFD-A968-9307DD7CA34D}"/>
              </a:ext>
            </a:extLst>
          </p:cNvPr>
          <p:cNvSpPr txBox="1"/>
          <p:nvPr/>
        </p:nvSpPr>
        <p:spPr>
          <a:xfrm>
            <a:off x="598284" y="1856422"/>
            <a:ext cx="3872122" cy="2579039"/>
          </a:xfrm>
          <a:prstGeom prst="rect">
            <a:avLst/>
          </a:prstGeom>
          <a:noFill/>
        </p:spPr>
        <p:txBody>
          <a:bodyPr wrap="square" rtlCol="0">
            <a:spAutoFit/>
          </a:bodyPr>
          <a:lstStyle/>
          <a:p>
            <a:pPr>
              <a:lnSpc>
                <a:spcPct val="150000"/>
              </a:lnSpc>
              <a:spcAft>
                <a:spcPts val="800"/>
              </a:spcAft>
            </a:pPr>
            <a:r>
              <a:rPr lang="en-US" sz="2200" dirty="0">
                <a:latin typeface="Open Sans" panose="020B0606030504020204" pitchFamily="34" charset="0"/>
                <a:ea typeface="Open Sans" panose="020B0606030504020204" pitchFamily="34" charset="0"/>
                <a:cs typeface="Open Sans" panose="020B0606030504020204" pitchFamily="34" charset="0"/>
              </a:rPr>
              <a:t>Select/highlight as many opportunities that interest you and when finished, click ‘next:’ towards the bottom of the screen.</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30B5423E-75D4-4CEF-BF33-4614B8889A6D}"/>
              </a:ext>
            </a:extLst>
          </p:cNvPr>
          <p:cNvPicPr>
            <a:picLocks noChangeAspect="1"/>
          </p:cNvPicPr>
          <p:nvPr/>
        </p:nvPicPr>
        <p:blipFill rotWithShape="1">
          <a:blip r:embed="rId2"/>
          <a:srcRect l="54703" t="20458" r="6834" b="5413"/>
          <a:stretch/>
        </p:blipFill>
        <p:spPr>
          <a:xfrm>
            <a:off x="4912805" y="1476531"/>
            <a:ext cx="6159731" cy="3338819"/>
          </a:xfrm>
          <a:prstGeom prst="rect">
            <a:avLst/>
          </a:prstGeom>
        </p:spPr>
      </p:pic>
    </p:spTree>
    <p:extLst>
      <p:ext uri="{BB962C8B-B14F-4D97-AF65-F5344CB8AC3E}">
        <p14:creationId xmlns:p14="http://schemas.microsoft.com/office/powerpoint/2010/main" val="584989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DDD440-B34A-470A-AEAE-483B533D1EA8}"/>
              </a:ext>
            </a:extLst>
          </p:cNvPr>
          <p:cNvPicPr/>
          <p:nvPr/>
        </p:nvPicPr>
        <p:blipFill rotWithShape="1">
          <a:blip r:embed="rId2"/>
          <a:srcRect l="9199" t="7030" r="59421" b="4330"/>
          <a:stretch/>
        </p:blipFill>
        <p:spPr bwMode="auto">
          <a:xfrm>
            <a:off x="5469622" y="1333851"/>
            <a:ext cx="6088567" cy="3659722"/>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555772DD-CCD3-4A4B-9B85-F0AC8F330D60}"/>
              </a:ext>
            </a:extLst>
          </p:cNvPr>
          <p:cNvSpPr txBox="1"/>
          <p:nvPr/>
        </p:nvSpPr>
        <p:spPr>
          <a:xfrm>
            <a:off x="474422" y="1154226"/>
            <a:ext cx="4659642" cy="4100866"/>
          </a:xfrm>
          <a:prstGeom prst="rect">
            <a:avLst/>
          </a:prstGeom>
          <a:noFill/>
        </p:spPr>
        <p:txBody>
          <a:bodyPr wrap="square" rtlCol="0">
            <a:spAutoFit/>
          </a:bodyPr>
          <a:lstStyle/>
          <a:p>
            <a:pPr>
              <a:lnSpc>
                <a:spcPct val="150000"/>
              </a:lnSpc>
              <a:spcAft>
                <a:spcPts val="800"/>
              </a:spcAft>
            </a:pPr>
            <a:r>
              <a:rPr lang="en-US" sz="2200" dirty="0">
                <a:latin typeface="Open Sans" panose="020B0606030504020204" pitchFamily="34" charset="0"/>
                <a:ea typeface="Open Sans" panose="020B0606030504020204" pitchFamily="34" charset="0"/>
                <a:cs typeface="Open Sans" panose="020B0606030504020204" pitchFamily="34" charset="0"/>
              </a:rPr>
              <a:t>You’ll then be able to see all the opportunities you have selected on this next page. Here, you can scroll through and find out information about what the university is offering, the specific eligibility criteria and how to apply for it.</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13688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5E525E2-8C98-4B59-8958-0456D8575353}"/>
              </a:ext>
            </a:extLst>
          </p:cNvPr>
          <p:cNvPicPr>
            <a:picLocks noGrp="1" noChangeAspect="1"/>
          </p:cNvPicPr>
          <p:nvPr>
            <p:ph idx="1"/>
          </p:nvPr>
        </p:nvPicPr>
        <p:blipFill>
          <a:blip r:embed="rId2"/>
          <a:stretch>
            <a:fillRect/>
          </a:stretch>
        </p:blipFill>
        <p:spPr>
          <a:xfrm>
            <a:off x="6096000" y="1488019"/>
            <a:ext cx="5294733" cy="3503430"/>
          </a:xfrm>
          <a:prstGeom prst="rect">
            <a:avLst/>
          </a:prstGeom>
        </p:spPr>
      </p:pic>
      <p:sp>
        <p:nvSpPr>
          <p:cNvPr id="8" name="TextBox 7">
            <a:extLst>
              <a:ext uri="{FF2B5EF4-FFF2-40B4-BE49-F238E27FC236}">
                <a16:creationId xmlns:a16="http://schemas.microsoft.com/office/drawing/2014/main" id="{765A718E-FC67-4F3D-8238-00DC54E04E79}"/>
              </a:ext>
            </a:extLst>
          </p:cNvPr>
          <p:cNvSpPr txBox="1"/>
          <p:nvPr/>
        </p:nvSpPr>
        <p:spPr>
          <a:xfrm>
            <a:off x="495707" y="805314"/>
            <a:ext cx="5130510" cy="4306051"/>
          </a:xfrm>
          <a:prstGeom prst="rect">
            <a:avLst/>
          </a:prstGeom>
          <a:noFill/>
        </p:spPr>
        <p:txBody>
          <a:bodyPr wrap="square" rtlCol="0">
            <a:spAutoFit/>
          </a:bodyPr>
          <a:lstStyle/>
          <a:p>
            <a:pPr>
              <a:lnSpc>
                <a:spcPct val="150000"/>
              </a:lnSpc>
              <a:spcAft>
                <a:spcPts val="800"/>
              </a:spcAft>
            </a:pPr>
            <a:r>
              <a:rPr lang="en-US" sz="2200" dirty="0">
                <a:latin typeface="Open Sans" panose="020B0606030504020204" pitchFamily="34" charset="0"/>
                <a:ea typeface="Open Sans" panose="020B0606030504020204" pitchFamily="34" charset="0"/>
                <a:cs typeface="Open Sans" panose="020B0606030504020204" pitchFamily="34" charset="0"/>
              </a:rPr>
              <a:t>You can also delete from this list any you no longer wish to consider by clicking the ‘delete’ button in the top right corner of each opportunity.</a:t>
            </a:r>
          </a:p>
          <a:p>
            <a:pPr>
              <a:lnSpc>
                <a:spcPct val="150000"/>
              </a:lnSpc>
              <a:spcAft>
                <a:spcPts val="800"/>
              </a:spcAft>
            </a:pPr>
            <a:endParaRPr lang="en-US" sz="22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r>
              <a:rPr lang="en-US" sz="2200" dirty="0">
                <a:latin typeface="Open Sans" panose="020B0606030504020204" pitchFamily="34" charset="0"/>
                <a:ea typeface="Open Sans" panose="020B0606030504020204" pitchFamily="34" charset="0"/>
                <a:cs typeface="Open Sans" panose="020B0606030504020204" pitchFamily="34" charset="0"/>
              </a:rPr>
              <a:t>Once you’re happy with your Shortlist, click ‘save:’ at the bottom of the screen.</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1149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81CC63-33A4-437D-8BF9-744BC335A5E7}"/>
              </a:ext>
            </a:extLst>
          </p:cNvPr>
          <p:cNvSpPr txBox="1"/>
          <p:nvPr/>
        </p:nvSpPr>
        <p:spPr>
          <a:xfrm>
            <a:off x="669290" y="832771"/>
            <a:ext cx="3872122" cy="4306051"/>
          </a:xfrm>
          <a:prstGeom prst="rect">
            <a:avLst/>
          </a:prstGeom>
          <a:noFill/>
        </p:spPr>
        <p:txBody>
          <a:bodyPr wrap="square" rtlCol="0">
            <a:spAutoFit/>
          </a:bodyPr>
          <a:lstStyle/>
          <a:p>
            <a:pPr>
              <a:lnSpc>
                <a:spcPct val="150000"/>
              </a:lnSpc>
              <a:spcAft>
                <a:spcPts val="800"/>
              </a:spcAft>
            </a:pPr>
            <a:r>
              <a:rPr lang="en-US" sz="2200" dirty="0">
                <a:latin typeface="Open Sans" panose="020B0606030504020204" pitchFamily="34" charset="0"/>
                <a:ea typeface="Open Sans" panose="020B0606030504020204" pitchFamily="34" charset="0"/>
                <a:cs typeface="Open Sans" panose="020B0606030504020204" pitchFamily="34" charset="0"/>
              </a:rPr>
              <a:t>Your Shortlist will then be emailed to you and your form tutor.</a:t>
            </a:r>
          </a:p>
          <a:p>
            <a:pPr>
              <a:lnSpc>
                <a:spcPct val="150000"/>
              </a:lnSpc>
              <a:spcAft>
                <a:spcPts val="800"/>
              </a:spcAft>
            </a:pPr>
            <a:endParaRPr lang="en-US" sz="22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r>
              <a:rPr lang="en-US" sz="2200" dirty="0">
                <a:latin typeface="Open Sans" panose="020B0606030504020204" pitchFamily="34" charset="0"/>
                <a:ea typeface="Open Sans" panose="020B0606030504020204" pitchFamily="34" charset="0"/>
                <a:cs typeface="Open Sans" panose="020B0606030504020204" pitchFamily="34" charset="0"/>
              </a:rPr>
              <a:t>Here you also have the option to download your Shortlist with extra info if you need to.</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53B055A0-55CC-44F3-8302-C82BB72F238D}"/>
              </a:ext>
            </a:extLst>
          </p:cNvPr>
          <p:cNvPicPr>
            <a:picLocks noChangeAspect="1"/>
          </p:cNvPicPr>
          <p:nvPr/>
        </p:nvPicPr>
        <p:blipFill rotWithShape="1">
          <a:blip r:embed="rId2"/>
          <a:srcRect l="55803" t="16300" r="8624" b="5169"/>
          <a:stretch/>
        </p:blipFill>
        <p:spPr>
          <a:xfrm>
            <a:off x="4651525" y="1202040"/>
            <a:ext cx="5998129" cy="3724177"/>
          </a:xfrm>
          <a:prstGeom prst="rect">
            <a:avLst/>
          </a:prstGeom>
        </p:spPr>
      </p:pic>
    </p:spTree>
    <p:extLst>
      <p:ext uri="{BB962C8B-B14F-4D97-AF65-F5344CB8AC3E}">
        <p14:creationId xmlns:p14="http://schemas.microsoft.com/office/powerpoint/2010/main" val="1589280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874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59AEA-687C-4410-BFA8-C15D690FFC8E}"/>
              </a:ext>
            </a:extLst>
          </p:cNvPr>
          <p:cNvSpPr>
            <a:spLocks noGrp="1"/>
          </p:cNvSpPr>
          <p:nvPr>
            <p:ph type="title"/>
          </p:nvPr>
        </p:nvSpPr>
        <p:spPr>
          <a:xfrm>
            <a:off x="243396" y="124939"/>
            <a:ext cx="10515600" cy="1010914"/>
          </a:xfrm>
        </p:spPr>
        <p:txBody>
          <a:bodyPr>
            <a:normAutofit/>
          </a:bodyPr>
          <a:lstStyle/>
          <a:p>
            <a:r>
              <a:rPr lang="en-US" sz="2200" dirty="0">
                <a:latin typeface="Open Sans" panose="020B0606030504020204" pitchFamily="34" charset="0"/>
                <a:ea typeface="Open Sans" panose="020B0606030504020204" pitchFamily="34" charset="0"/>
                <a:cs typeface="Open Sans" panose="020B0606030504020204" pitchFamily="34" charset="0"/>
              </a:rPr>
              <a:t>The Benefits</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4BD5BBC4-8E05-40BE-859B-13B2C4340FD8}"/>
              </a:ext>
            </a:extLst>
          </p:cNvPr>
          <p:cNvSpPr>
            <a:spLocks noGrp="1"/>
          </p:cNvSpPr>
          <p:nvPr>
            <p:ph idx="1"/>
          </p:nvPr>
        </p:nvSpPr>
        <p:spPr>
          <a:xfrm>
            <a:off x="145002" y="725444"/>
            <a:ext cx="11803602" cy="4871946"/>
          </a:xfrm>
        </p:spPr>
        <p:txBody>
          <a:bodyPr>
            <a:noAutofit/>
          </a:bodyPr>
          <a:lstStyle/>
          <a:p>
            <a:pPr lvl="0">
              <a:lnSpc>
                <a:spcPct val="150000"/>
              </a:lnSpc>
              <a:buFont typeface="Wingdings" panose="05000000000000000000" pitchFamily="2" charset="2"/>
              <a:buChar char="ü"/>
            </a:pPr>
            <a:r>
              <a:rPr lang="en-GB" sz="2200" b="1" dirty="0">
                <a:latin typeface="Open Sans" panose="020B0606030504020204" pitchFamily="34" charset="0"/>
                <a:ea typeface="Open Sans" panose="020B0606030504020204" pitchFamily="34" charset="0"/>
                <a:cs typeface="Open Sans" panose="020B0606030504020204" pitchFamily="34" charset="0"/>
              </a:rPr>
              <a:t> Support for your university application</a:t>
            </a:r>
            <a:endParaRPr lang="en-GB" sz="2200" dirty="0">
              <a:latin typeface="Open Sans" panose="020B0606030504020204" pitchFamily="34" charset="0"/>
              <a:ea typeface="Open Sans" panose="020B0606030504020204" pitchFamily="34" charset="0"/>
              <a:cs typeface="Open Sans" panose="020B0606030504020204" pitchFamily="34" charset="0"/>
            </a:endParaRPr>
          </a:p>
          <a:p>
            <a:pPr lvl="2">
              <a:lnSpc>
                <a:spcPct val="150000"/>
              </a:lnSpc>
            </a:pPr>
            <a:r>
              <a:rPr lang="en-US" sz="2200" i="1" dirty="0">
                <a:latin typeface="Open Sans" panose="020B0606030504020204" pitchFamily="34" charset="0"/>
                <a:ea typeface="Open Sans" panose="020B0606030504020204" pitchFamily="34" charset="0"/>
                <a:cs typeface="Open Sans" panose="020B0606030504020204" pitchFamily="34" charset="0"/>
              </a:rPr>
              <a:t>Find opportunities that can help you get into university and pay for it too.</a:t>
            </a:r>
          </a:p>
          <a:p>
            <a:pPr lvl="2">
              <a:lnSpc>
                <a:spcPct val="100000"/>
              </a:lnSpc>
            </a:pPr>
            <a:endParaRPr lang="en-GB" sz="2200" dirty="0">
              <a:latin typeface="Open Sans" panose="020B0606030504020204" pitchFamily="34" charset="0"/>
              <a:ea typeface="Open Sans" panose="020B0606030504020204" pitchFamily="34" charset="0"/>
              <a:cs typeface="Open Sans" panose="020B0606030504020204" pitchFamily="34" charset="0"/>
            </a:endParaRPr>
          </a:p>
          <a:p>
            <a:pPr lvl="0">
              <a:lnSpc>
                <a:spcPct val="150000"/>
              </a:lnSpc>
              <a:buFont typeface="Wingdings" panose="05000000000000000000" pitchFamily="2" charset="2"/>
              <a:buChar char="ü"/>
            </a:pPr>
            <a:r>
              <a:rPr lang="en-GB" sz="2200" b="1" dirty="0">
                <a:latin typeface="Open Sans" panose="020B0606030504020204" pitchFamily="34" charset="0"/>
                <a:ea typeface="Open Sans" panose="020B0606030504020204" pitchFamily="34" charset="0"/>
                <a:cs typeface="Open Sans" panose="020B0606030504020204" pitchFamily="34" charset="0"/>
              </a:rPr>
              <a:t> Expectations met</a:t>
            </a:r>
            <a:endParaRPr lang="en-GB" sz="2200" dirty="0">
              <a:latin typeface="Open Sans" panose="020B0606030504020204" pitchFamily="34" charset="0"/>
              <a:ea typeface="Open Sans" panose="020B0606030504020204" pitchFamily="34" charset="0"/>
              <a:cs typeface="Open Sans" panose="020B0606030504020204" pitchFamily="34" charset="0"/>
            </a:endParaRPr>
          </a:p>
          <a:p>
            <a:pPr lvl="2">
              <a:lnSpc>
                <a:spcPct val="150000"/>
              </a:lnSpc>
            </a:pPr>
            <a:r>
              <a:rPr lang="en-GB" sz="2200" i="1" dirty="0">
                <a:latin typeface="Open Sans" panose="020B0606030504020204" pitchFamily="34" charset="0"/>
                <a:ea typeface="Open Sans" panose="020B0606030504020204" pitchFamily="34" charset="0"/>
                <a:cs typeface="Open Sans" panose="020B0606030504020204" pitchFamily="34" charset="0"/>
              </a:rPr>
              <a:t>Filter opportunities by location, circumstance, merit and other personal eligibility criteria. </a:t>
            </a:r>
          </a:p>
          <a:p>
            <a:pPr marL="914400" lvl="2" indent="0">
              <a:lnSpc>
                <a:spcPct val="100000"/>
              </a:lnSpc>
              <a:buNone/>
            </a:pPr>
            <a:endParaRPr lang="en-GB" sz="2200" dirty="0">
              <a:latin typeface="Open Sans" panose="020B0606030504020204" pitchFamily="34" charset="0"/>
              <a:ea typeface="Open Sans" panose="020B0606030504020204" pitchFamily="34" charset="0"/>
              <a:cs typeface="Open Sans" panose="020B0606030504020204" pitchFamily="34" charset="0"/>
            </a:endParaRPr>
          </a:p>
          <a:p>
            <a:pPr lvl="0">
              <a:lnSpc>
                <a:spcPct val="150000"/>
              </a:lnSpc>
              <a:buFont typeface="Wingdings" panose="05000000000000000000" pitchFamily="2" charset="2"/>
              <a:buChar char="ü"/>
            </a:pPr>
            <a:r>
              <a:rPr lang="en-GB" sz="2200" b="1" dirty="0">
                <a:latin typeface="Open Sans" panose="020B0606030504020204" pitchFamily="34" charset="0"/>
                <a:ea typeface="Open Sans" panose="020B0606030504020204" pitchFamily="34" charset="0"/>
                <a:cs typeface="Open Sans" panose="020B0606030504020204" pitchFamily="34" charset="0"/>
              </a:rPr>
              <a:t> Application support</a:t>
            </a:r>
            <a:endParaRPr lang="en-GB" sz="2200" dirty="0">
              <a:latin typeface="Open Sans" panose="020B0606030504020204" pitchFamily="34" charset="0"/>
              <a:ea typeface="Open Sans" panose="020B0606030504020204" pitchFamily="34" charset="0"/>
              <a:cs typeface="Open Sans" panose="020B0606030504020204" pitchFamily="34" charset="0"/>
            </a:endParaRPr>
          </a:p>
          <a:p>
            <a:pPr lvl="2">
              <a:lnSpc>
                <a:spcPct val="150000"/>
              </a:lnSpc>
            </a:pPr>
            <a:r>
              <a:rPr lang="en-GB" sz="2200" i="1" dirty="0">
                <a:latin typeface="Open Sans" panose="020B0606030504020204" pitchFamily="34" charset="0"/>
                <a:ea typeface="Open Sans" panose="020B0606030504020204" pitchFamily="34" charset="0"/>
                <a:cs typeface="Open Sans" panose="020B0606030504020204" pitchFamily="34" charset="0"/>
              </a:rPr>
              <a:t>Full information &amp; guidance on what criteria makes you eligible and how to apply for the opportunities you have selected.</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02786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793B039-B588-4574-BDB7-2747295AAC82}"/>
              </a:ext>
            </a:extLst>
          </p:cNvPr>
          <p:cNvSpPr txBox="1"/>
          <p:nvPr/>
        </p:nvSpPr>
        <p:spPr>
          <a:xfrm>
            <a:off x="873208" y="1551963"/>
            <a:ext cx="3872122" cy="3085204"/>
          </a:xfrm>
          <a:prstGeom prst="rect">
            <a:avLst/>
          </a:prstGeom>
          <a:noFill/>
        </p:spPr>
        <p:txBody>
          <a:bodyPr wrap="square" rtlCol="0">
            <a:spAutoFit/>
          </a:bodyPr>
          <a:lstStyle/>
          <a:p>
            <a:pPr>
              <a:lnSpc>
                <a:spcPct val="150000"/>
              </a:lnSpc>
              <a:spcAft>
                <a:spcPts val="800"/>
              </a:spcAft>
            </a:pPr>
            <a:r>
              <a:rPr lang="en-GB" sz="2200" dirty="0">
                <a:latin typeface="Open Sans" panose="020B0606030504020204" pitchFamily="34" charset="0"/>
                <a:ea typeface="Open Sans" panose="020B0606030504020204" pitchFamily="34" charset="0"/>
                <a:cs typeface="Open Sans" panose="020B0606030504020204" pitchFamily="34" charset="0"/>
              </a:rPr>
              <a:t>From the student dashboard at </a:t>
            </a:r>
            <a:r>
              <a:rPr lang="en-GB" sz="2200" dirty="0">
                <a:latin typeface="Open Sans" panose="020B0606030504020204" pitchFamily="34" charset="0"/>
                <a:ea typeface="Open Sans" panose="020B0606030504020204" pitchFamily="34" charset="0"/>
                <a:cs typeface="Open Sans" panose="020B0606030504020204" pitchFamily="34" charset="0"/>
                <a:hlinkClick r:id="rId2"/>
              </a:rPr>
              <a:t>unifrog.org/student/home</a:t>
            </a:r>
            <a:r>
              <a:rPr lang="en-GB" sz="2200" dirty="0">
                <a:latin typeface="Open Sans" panose="020B0606030504020204" pitchFamily="34" charset="0"/>
                <a:ea typeface="Open Sans" panose="020B0606030504020204" pitchFamily="34" charset="0"/>
                <a:cs typeface="Open Sans" panose="020B0606030504020204" pitchFamily="34" charset="0"/>
              </a:rPr>
              <a:t>, click the ‘Start’ button on the </a:t>
            </a:r>
            <a:r>
              <a:rPr lang="en-GB" sz="2200" b="1" dirty="0">
                <a:latin typeface="Open Sans" panose="020B0606030504020204" pitchFamily="34" charset="0"/>
                <a:ea typeface="Open Sans" panose="020B0606030504020204" pitchFamily="34" charset="0"/>
                <a:cs typeface="Open Sans" panose="020B0606030504020204" pitchFamily="34" charset="0"/>
              </a:rPr>
              <a:t>Special opportunities </a:t>
            </a:r>
            <a:r>
              <a:rPr lang="en-GB" sz="2200" dirty="0">
                <a:latin typeface="Open Sans" panose="020B0606030504020204" pitchFamily="34" charset="0"/>
                <a:ea typeface="Open Sans" panose="020B0606030504020204" pitchFamily="34" charset="0"/>
                <a:cs typeface="Open Sans" panose="020B0606030504020204" pitchFamily="34" charset="0"/>
              </a:rPr>
              <a:t>box.	</a:t>
            </a:r>
          </a:p>
        </p:txBody>
      </p:sp>
      <p:pic>
        <p:nvPicPr>
          <p:cNvPr id="8" name="Picture 7">
            <a:extLst>
              <a:ext uri="{FF2B5EF4-FFF2-40B4-BE49-F238E27FC236}">
                <a16:creationId xmlns:a16="http://schemas.microsoft.com/office/drawing/2014/main" id="{58395EDC-8726-43AB-B8AA-3DB6B7BBBA9A}"/>
              </a:ext>
            </a:extLst>
          </p:cNvPr>
          <p:cNvPicPr/>
          <p:nvPr/>
        </p:nvPicPr>
        <p:blipFill rotWithShape="1">
          <a:blip r:embed="rId3"/>
          <a:srcRect l="68087" t="16980" r="18690" b="75772"/>
          <a:stretch/>
        </p:blipFill>
        <p:spPr bwMode="auto">
          <a:xfrm>
            <a:off x="6569476" y="827251"/>
            <a:ext cx="3488035" cy="605309"/>
          </a:xfrm>
          <a:prstGeom prst="rect">
            <a:avLst/>
          </a:prstGeom>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B8BC0424-1DB7-4B71-9BB6-E85F96DC635A}"/>
              </a:ext>
            </a:extLst>
          </p:cNvPr>
          <p:cNvPicPr>
            <a:picLocks noChangeAspect="1"/>
          </p:cNvPicPr>
          <p:nvPr/>
        </p:nvPicPr>
        <p:blipFill rotWithShape="1">
          <a:blip r:embed="rId4"/>
          <a:srcRect l="56077" t="8716" r="1193" b="5902"/>
          <a:stretch/>
        </p:blipFill>
        <p:spPr>
          <a:xfrm>
            <a:off x="5385639" y="1551963"/>
            <a:ext cx="6358950" cy="3573710"/>
          </a:xfrm>
          <a:prstGeom prst="rect">
            <a:avLst/>
          </a:prstGeom>
        </p:spPr>
      </p:pic>
    </p:spTree>
    <p:extLst>
      <p:ext uri="{BB962C8B-B14F-4D97-AF65-F5344CB8AC3E}">
        <p14:creationId xmlns:p14="http://schemas.microsoft.com/office/powerpoint/2010/main" val="345168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454E70E-AE8B-4E0F-A6F5-67BB3639C62F}"/>
              </a:ext>
            </a:extLst>
          </p:cNvPr>
          <p:cNvSpPr txBox="1"/>
          <p:nvPr/>
        </p:nvSpPr>
        <p:spPr>
          <a:xfrm>
            <a:off x="436227" y="345147"/>
            <a:ext cx="10612073" cy="5224251"/>
          </a:xfrm>
          <a:prstGeom prst="rect">
            <a:avLst/>
          </a:prstGeom>
          <a:noFill/>
        </p:spPr>
        <p:txBody>
          <a:bodyPr wrap="square" rtlCol="0">
            <a:spAutoFit/>
          </a:bodyPr>
          <a:lstStyle/>
          <a:p>
            <a:pPr>
              <a:lnSpc>
                <a:spcPct val="150000"/>
              </a:lnSpc>
              <a:spcAft>
                <a:spcPts val="800"/>
              </a:spcAft>
            </a:pPr>
            <a:r>
              <a:rPr lang="en-US" sz="2200" dirty="0">
                <a:latin typeface="Open Sans" panose="020B0606030504020204" pitchFamily="34" charset="0"/>
                <a:ea typeface="Open Sans" panose="020B0606030504020204" pitchFamily="34" charset="0"/>
                <a:cs typeface="Open Sans" panose="020B0606030504020204" pitchFamily="34" charset="0"/>
              </a:rPr>
              <a:t>There are </a:t>
            </a:r>
            <a:r>
              <a:rPr lang="en-US" sz="2200" b="1" dirty="0">
                <a:latin typeface="Open Sans" panose="020B0606030504020204" pitchFamily="34" charset="0"/>
                <a:ea typeface="Open Sans" panose="020B0606030504020204" pitchFamily="34" charset="0"/>
                <a:cs typeface="Open Sans" panose="020B0606030504020204" pitchFamily="34" charset="0"/>
              </a:rPr>
              <a:t>3 </a:t>
            </a:r>
            <a:r>
              <a:rPr lang="en-US" sz="2200" dirty="0">
                <a:latin typeface="Open Sans" panose="020B0606030504020204" pitchFamily="34" charset="0"/>
                <a:ea typeface="Open Sans" panose="020B0606030504020204" pitchFamily="34" charset="0"/>
                <a:cs typeface="Open Sans" panose="020B0606030504020204" pitchFamily="34" charset="0"/>
              </a:rPr>
              <a:t>different types of special opportunities:</a:t>
            </a:r>
          </a:p>
          <a:p>
            <a:pPr marL="457200" indent="-457200">
              <a:lnSpc>
                <a:spcPct val="150000"/>
              </a:lnSpc>
              <a:spcAft>
                <a:spcPts val="800"/>
              </a:spcAft>
              <a:buAutoNum type="arabicParenR"/>
            </a:pPr>
            <a:r>
              <a:rPr lang="en-US" sz="2200" i="1" dirty="0">
                <a:latin typeface="Open Sans" panose="020B0606030504020204" pitchFamily="34" charset="0"/>
                <a:ea typeface="Open Sans" panose="020B0606030504020204" pitchFamily="34" charset="0"/>
                <a:cs typeface="Open Sans" panose="020B0606030504020204" pitchFamily="34" charset="0"/>
              </a:rPr>
              <a:t>Scholarships</a:t>
            </a:r>
          </a:p>
          <a:p>
            <a:pPr marL="914400" lvl="1" indent="-457200">
              <a:lnSpc>
                <a:spcPct val="150000"/>
              </a:lnSpc>
              <a:spcAft>
                <a:spcPts val="800"/>
              </a:spcAft>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Money you don’t have to pay back</a:t>
            </a:r>
          </a:p>
          <a:p>
            <a:pPr marL="457200" indent="-457200">
              <a:lnSpc>
                <a:spcPct val="150000"/>
              </a:lnSpc>
              <a:spcAft>
                <a:spcPts val="800"/>
              </a:spcAft>
              <a:buAutoNum type="arabicParenR"/>
            </a:pPr>
            <a:r>
              <a:rPr lang="en-US" sz="2200" i="1" dirty="0">
                <a:latin typeface="Open Sans" panose="020B0606030504020204" pitchFamily="34" charset="0"/>
                <a:ea typeface="Open Sans" panose="020B0606030504020204" pitchFamily="34" charset="0"/>
                <a:cs typeface="Open Sans" panose="020B0606030504020204" pitchFamily="34" charset="0"/>
              </a:rPr>
              <a:t>Activities</a:t>
            </a:r>
          </a:p>
          <a:p>
            <a:pPr marL="914400" lvl="1" indent="-457200">
              <a:lnSpc>
                <a:spcPct val="150000"/>
              </a:lnSpc>
              <a:spcAft>
                <a:spcPts val="800"/>
              </a:spcAft>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Summer schools, residentials, other extracurricular activities, and free mentoring</a:t>
            </a:r>
          </a:p>
          <a:p>
            <a:pPr marL="457200" indent="-457200">
              <a:lnSpc>
                <a:spcPct val="150000"/>
              </a:lnSpc>
              <a:spcAft>
                <a:spcPts val="800"/>
              </a:spcAft>
              <a:buAutoNum type="arabicParenR"/>
            </a:pPr>
            <a:r>
              <a:rPr lang="en-US" sz="2200" i="1" dirty="0">
                <a:latin typeface="Open Sans" panose="020B0606030504020204" pitchFamily="34" charset="0"/>
                <a:ea typeface="Open Sans" panose="020B0606030504020204" pitchFamily="34" charset="0"/>
                <a:cs typeface="Open Sans" panose="020B0606030504020204" pitchFamily="34" charset="0"/>
              </a:rPr>
              <a:t>Contextual offers</a:t>
            </a:r>
          </a:p>
          <a:p>
            <a:pPr marL="914400" lvl="1" indent="-457200">
              <a:lnSpc>
                <a:spcPct val="150000"/>
              </a:lnSpc>
              <a:spcAft>
                <a:spcPts val="800"/>
              </a:spcAft>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When universities lower their entry requirements for students who have met certain criteria</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7429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B76216-EA77-431E-8032-C7CACEB98860}"/>
              </a:ext>
            </a:extLst>
          </p:cNvPr>
          <p:cNvSpPr txBox="1"/>
          <p:nvPr/>
        </p:nvSpPr>
        <p:spPr>
          <a:xfrm>
            <a:off x="2555764" y="4764946"/>
            <a:ext cx="5992617" cy="546047"/>
          </a:xfrm>
          <a:prstGeom prst="rect">
            <a:avLst/>
          </a:prstGeom>
          <a:noFill/>
        </p:spPr>
        <p:txBody>
          <a:bodyPr wrap="square" rtlCol="0">
            <a:spAutoFit/>
          </a:bodyPr>
          <a:lstStyle/>
          <a:p>
            <a:pPr>
              <a:lnSpc>
                <a:spcPct val="150000"/>
              </a:lnSpc>
              <a:spcAft>
                <a:spcPts val="800"/>
              </a:spcAft>
            </a:pPr>
            <a:r>
              <a:rPr lang="en-US" sz="2200" dirty="0">
                <a:latin typeface="Open Sans" panose="020B0606030504020204" pitchFamily="34" charset="0"/>
                <a:ea typeface="Open Sans" panose="020B0606030504020204" pitchFamily="34" charset="0"/>
                <a:cs typeface="Open Sans" panose="020B0606030504020204" pitchFamily="34" charset="0"/>
              </a:rPr>
              <a:t>Click on ‘next’ once you’ve finished reading.</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34A6B620-3681-4F9C-AFA8-5B99E81BF75B}"/>
              </a:ext>
            </a:extLst>
          </p:cNvPr>
          <p:cNvPicPr>
            <a:picLocks noChangeAspect="1"/>
          </p:cNvPicPr>
          <p:nvPr/>
        </p:nvPicPr>
        <p:blipFill>
          <a:blip r:embed="rId2"/>
          <a:stretch>
            <a:fillRect/>
          </a:stretch>
        </p:blipFill>
        <p:spPr>
          <a:xfrm>
            <a:off x="2105637" y="778700"/>
            <a:ext cx="6890499" cy="3886292"/>
          </a:xfrm>
          <a:prstGeom prst="rect">
            <a:avLst/>
          </a:prstGeom>
        </p:spPr>
      </p:pic>
    </p:spTree>
    <p:extLst>
      <p:ext uri="{BB962C8B-B14F-4D97-AF65-F5344CB8AC3E}">
        <p14:creationId xmlns:p14="http://schemas.microsoft.com/office/powerpoint/2010/main" val="95534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286C7B0-BEA6-41B2-A4F1-EC79A0632537}"/>
              </a:ext>
            </a:extLst>
          </p:cNvPr>
          <p:cNvSpPr txBox="1"/>
          <p:nvPr/>
        </p:nvSpPr>
        <p:spPr>
          <a:xfrm>
            <a:off x="799523" y="1357074"/>
            <a:ext cx="3872122" cy="3799886"/>
          </a:xfrm>
          <a:prstGeom prst="rect">
            <a:avLst/>
          </a:prstGeom>
          <a:noFill/>
        </p:spPr>
        <p:txBody>
          <a:bodyPr wrap="square" rtlCol="0">
            <a:spAutoFit/>
          </a:bodyPr>
          <a:lstStyle/>
          <a:p>
            <a:pPr>
              <a:lnSpc>
                <a:spcPct val="150000"/>
              </a:lnSpc>
              <a:spcAft>
                <a:spcPts val="800"/>
              </a:spcAft>
            </a:pPr>
            <a:r>
              <a:rPr lang="en-US" sz="2200" dirty="0">
                <a:latin typeface="Open Sans" panose="020B0606030504020204" pitchFamily="34" charset="0"/>
                <a:ea typeface="Open Sans" panose="020B0606030504020204" pitchFamily="34" charset="0"/>
                <a:cs typeface="Open Sans" panose="020B0606030504020204" pitchFamily="34" charset="0"/>
              </a:rPr>
              <a:t>Here, you can select the countries that you’re interested in exploring special opportunities in.</a:t>
            </a:r>
          </a:p>
          <a:p>
            <a:pPr>
              <a:lnSpc>
                <a:spcPct val="150000"/>
              </a:lnSpc>
              <a:spcAft>
                <a:spcPts val="800"/>
              </a:spcAft>
            </a:pPr>
            <a:endParaRPr lang="en-US" sz="22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r>
              <a:rPr lang="en-US" sz="2200" dirty="0">
                <a:latin typeface="Open Sans" panose="020B0606030504020204" pitchFamily="34" charset="0"/>
                <a:ea typeface="Open Sans" panose="020B0606030504020204" pitchFamily="34" charset="0"/>
                <a:cs typeface="Open Sans" panose="020B0606030504020204" pitchFamily="34" charset="0"/>
              </a:rPr>
              <a:t>Once you’ve finished choosing, click ‘next’.</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D713C4DF-50B0-4830-AC8F-6191D120FF57}"/>
              </a:ext>
            </a:extLst>
          </p:cNvPr>
          <p:cNvPicPr>
            <a:picLocks noChangeAspect="1"/>
          </p:cNvPicPr>
          <p:nvPr/>
        </p:nvPicPr>
        <p:blipFill rotWithShape="1">
          <a:blip r:embed="rId2"/>
          <a:srcRect l="55596" t="32936" r="6216" b="9572"/>
          <a:stretch/>
        </p:blipFill>
        <p:spPr>
          <a:xfrm>
            <a:off x="4763666" y="1748181"/>
            <a:ext cx="6628811" cy="2806794"/>
          </a:xfrm>
          <a:prstGeom prst="rect">
            <a:avLst/>
          </a:prstGeom>
        </p:spPr>
      </p:pic>
    </p:spTree>
    <p:extLst>
      <p:ext uri="{BB962C8B-B14F-4D97-AF65-F5344CB8AC3E}">
        <p14:creationId xmlns:p14="http://schemas.microsoft.com/office/powerpoint/2010/main" val="2830937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E1A8A6-5FFB-44A1-ABB2-9929C95B4A6F}"/>
              </a:ext>
            </a:extLst>
          </p:cNvPr>
          <p:cNvPicPr>
            <a:picLocks noChangeAspect="1"/>
          </p:cNvPicPr>
          <p:nvPr/>
        </p:nvPicPr>
        <p:blipFill>
          <a:blip r:embed="rId2"/>
          <a:stretch>
            <a:fillRect/>
          </a:stretch>
        </p:blipFill>
        <p:spPr>
          <a:xfrm>
            <a:off x="7458079" y="1617183"/>
            <a:ext cx="4317730" cy="2650711"/>
          </a:xfrm>
          <a:prstGeom prst="rect">
            <a:avLst/>
          </a:prstGeom>
        </p:spPr>
      </p:pic>
      <p:sp>
        <p:nvSpPr>
          <p:cNvPr id="8" name="TextBox 7">
            <a:extLst>
              <a:ext uri="{FF2B5EF4-FFF2-40B4-BE49-F238E27FC236}">
                <a16:creationId xmlns:a16="http://schemas.microsoft.com/office/drawing/2014/main" id="{3C992252-5D38-4455-A108-D83349395309}"/>
              </a:ext>
            </a:extLst>
          </p:cNvPr>
          <p:cNvSpPr txBox="1"/>
          <p:nvPr/>
        </p:nvSpPr>
        <p:spPr>
          <a:xfrm>
            <a:off x="206732" y="303988"/>
            <a:ext cx="7164280" cy="5573064"/>
          </a:xfrm>
          <a:prstGeom prst="rect">
            <a:avLst/>
          </a:prstGeom>
          <a:noFill/>
        </p:spPr>
        <p:txBody>
          <a:bodyPr wrap="square" rtlCol="0">
            <a:spAutoFit/>
          </a:bodyPr>
          <a:lstStyle/>
          <a:p>
            <a:pPr>
              <a:lnSpc>
                <a:spcPct val="150000"/>
              </a:lnSpc>
              <a:spcAft>
                <a:spcPts val="800"/>
              </a:spcAft>
            </a:pPr>
            <a:r>
              <a:rPr lang="en-US" sz="2200" dirty="0">
                <a:latin typeface="Open Sans" panose="020B0606030504020204" pitchFamily="34" charset="0"/>
                <a:ea typeface="Open Sans" panose="020B0606030504020204" pitchFamily="34" charset="0"/>
                <a:cs typeface="Open Sans" panose="020B0606030504020204" pitchFamily="34" charset="0"/>
              </a:rPr>
              <a:t>You’ll now be presented with the option to search for a specific special opportunity using the ‘Search by keyword’ box or alternatively you can scroll down the subject list and select the one(s) you’re interested in. </a:t>
            </a:r>
          </a:p>
          <a:p>
            <a:pPr>
              <a:spcAft>
                <a:spcPts val="800"/>
              </a:spcAft>
            </a:pPr>
            <a:endParaRPr lang="en-US"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r>
              <a:rPr lang="en-US" sz="2200" dirty="0">
                <a:latin typeface="Open Sans" panose="020B0606030504020204" pitchFamily="34" charset="0"/>
                <a:ea typeface="Open Sans" panose="020B0606030504020204" pitchFamily="34" charset="0"/>
                <a:cs typeface="Open Sans" panose="020B0606030504020204" pitchFamily="34" charset="0"/>
              </a:rPr>
              <a:t>You can also filter by opportunity type using the green tabs under the search box (e.g. so only the subjects with Scholarships are listed).</a:t>
            </a:r>
          </a:p>
          <a:p>
            <a:pPr>
              <a:spcAft>
                <a:spcPts val="800"/>
              </a:spcAft>
            </a:pPr>
            <a:endParaRPr lang="en-US"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r>
              <a:rPr lang="en-US" sz="2200" dirty="0">
                <a:latin typeface="Open Sans" panose="020B0606030504020204" pitchFamily="34" charset="0"/>
                <a:ea typeface="Open Sans" panose="020B0606030504020204" pitchFamily="34" charset="0"/>
                <a:cs typeface="Open Sans" panose="020B0606030504020204" pitchFamily="34" charset="0"/>
              </a:rPr>
              <a:t>When you’ve finished choosing, click ‘next’ at the bottom of the screen.</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AB72AB62-FC9A-4EB9-84AE-52795493FEDB}"/>
              </a:ext>
            </a:extLst>
          </p:cNvPr>
          <p:cNvPicPr/>
          <p:nvPr/>
        </p:nvPicPr>
        <p:blipFill rotWithShape="1">
          <a:blip r:embed="rId3"/>
          <a:srcRect l="65644" t="47964" r="19271" b="46510"/>
          <a:stretch/>
        </p:blipFill>
        <p:spPr bwMode="auto">
          <a:xfrm>
            <a:off x="7458079" y="4536490"/>
            <a:ext cx="4108270" cy="4430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3916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75C9CD-0295-47D2-AC32-2B7FE5853E16}"/>
              </a:ext>
            </a:extLst>
          </p:cNvPr>
          <p:cNvPicPr>
            <a:picLocks noChangeAspect="1"/>
          </p:cNvPicPr>
          <p:nvPr/>
        </p:nvPicPr>
        <p:blipFill>
          <a:blip r:embed="rId2"/>
          <a:stretch>
            <a:fillRect/>
          </a:stretch>
        </p:blipFill>
        <p:spPr>
          <a:xfrm>
            <a:off x="4508351" y="1233996"/>
            <a:ext cx="7278832" cy="3620624"/>
          </a:xfrm>
          <a:prstGeom prst="rect">
            <a:avLst/>
          </a:prstGeom>
        </p:spPr>
      </p:pic>
      <p:sp>
        <p:nvSpPr>
          <p:cNvPr id="6" name="TextBox 5">
            <a:extLst>
              <a:ext uri="{FF2B5EF4-FFF2-40B4-BE49-F238E27FC236}">
                <a16:creationId xmlns:a16="http://schemas.microsoft.com/office/drawing/2014/main" id="{C8B9BDAC-5A92-4E42-8F03-7AC5446EE4D4}"/>
              </a:ext>
            </a:extLst>
          </p:cNvPr>
          <p:cNvSpPr txBox="1"/>
          <p:nvPr/>
        </p:nvSpPr>
        <p:spPr>
          <a:xfrm>
            <a:off x="534170" y="637367"/>
            <a:ext cx="3872122" cy="4813882"/>
          </a:xfrm>
          <a:prstGeom prst="rect">
            <a:avLst/>
          </a:prstGeom>
          <a:noFill/>
        </p:spPr>
        <p:txBody>
          <a:bodyPr wrap="square" rtlCol="0">
            <a:spAutoFit/>
          </a:bodyPr>
          <a:lstStyle/>
          <a:p>
            <a:pPr>
              <a:lnSpc>
                <a:spcPct val="150000"/>
              </a:lnSpc>
              <a:spcAft>
                <a:spcPts val="800"/>
              </a:spcAft>
            </a:pPr>
            <a:r>
              <a:rPr lang="en-US" sz="2200" dirty="0">
                <a:latin typeface="Open Sans" panose="020B0606030504020204" pitchFamily="34" charset="0"/>
                <a:ea typeface="Open Sans" panose="020B0606030504020204" pitchFamily="34" charset="0"/>
                <a:cs typeface="Open Sans" panose="020B0606030504020204" pitchFamily="34" charset="0"/>
              </a:rPr>
              <a:t>On this page you can choose to exclude the opportunities which aren’t relevant to your personal circumstance. </a:t>
            </a:r>
          </a:p>
          <a:p>
            <a:pPr>
              <a:lnSpc>
                <a:spcPct val="150000"/>
              </a:lnSpc>
              <a:spcAft>
                <a:spcPts val="800"/>
              </a:spcAft>
            </a:pPr>
            <a:endParaRPr lang="en-US" sz="22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r>
              <a:rPr lang="en-US" sz="2200" dirty="0">
                <a:latin typeface="Open Sans" panose="020B0606030504020204" pitchFamily="34" charset="0"/>
                <a:ea typeface="Open Sans" panose="020B0606030504020204" pitchFamily="34" charset="0"/>
                <a:cs typeface="Open Sans" panose="020B0606030504020204" pitchFamily="34" charset="0"/>
              </a:rPr>
              <a:t>Select all the ones (if any) that don’t apply to you and then click ‘next’.</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38867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209EB4-6198-4404-BACC-B4EDA1162613}"/>
              </a:ext>
            </a:extLst>
          </p:cNvPr>
          <p:cNvSpPr txBox="1"/>
          <p:nvPr/>
        </p:nvSpPr>
        <p:spPr>
          <a:xfrm>
            <a:off x="100666" y="247277"/>
            <a:ext cx="11501307" cy="4434291"/>
          </a:xfrm>
          <a:prstGeom prst="rect">
            <a:avLst/>
          </a:prstGeom>
          <a:noFill/>
        </p:spPr>
        <p:txBody>
          <a:bodyPr wrap="square" rtlCol="0">
            <a:spAutoFit/>
          </a:bodyPr>
          <a:lstStyle/>
          <a:p>
            <a:pPr>
              <a:lnSpc>
                <a:spcPct val="150000"/>
              </a:lnSpc>
              <a:spcAft>
                <a:spcPts val="800"/>
              </a:spcAft>
            </a:pPr>
            <a:r>
              <a:rPr lang="en-US" sz="2200" dirty="0">
                <a:latin typeface="Open Sans" panose="020B0606030504020204" pitchFamily="34" charset="0"/>
                <a:ea typeface="Open Sans" panose="020B0606030504020204" pitchFamily="34" charset="0"/>
                <a:cs typeface="Open Sans" panose="020B0606030504020204" pitchFamily="34" charset="0"/>
              </a:rPr>
              <a:t>You’ll then be presented with the special opportunities that you have filtered to be relevant to you and your personal circumstances separated by type (e.g. Activities) over three columns.</a:t>
            </a:r>
          </a:p>
          <a:p>
            <a:pPr>
              <a:spcAft>
                <a:spcPts val="800"/>
              </a:spcAft>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r>
              <a:rPr lang="en-US" sz="2200" dirty="0">
                <a:latin typeface="Open Sans" panose="020B0606030504020204" pitchFamily="34" charset="0"/>
                <a:ea typeface="Open Sans" panose="020B0606030504020204" pitchFamily="34" charset="0"/>
                <a:cs typeface="Open Sans" panose="020B0606030504020204" pitchFamily="34" charset="0"/>
              </a:rPr>
              <a:t>A breakdown of the opportunity type available and what’s on offer is displayed under each option within these columns. Scroll down to see them all!</a:t>
            </a:r>
          </a:p>
          <a:p>
            <a:pPr>
              <a:spcAft>
                <a:spcPts val="800"/>
              </a:spcAft>
            </a:pPr>
            <a:endParaRPr lang="en-US" sz="1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r>
              <a:rPr lang="en-US" sz="2200" dirty="0">
                <a:latin typeface="Open Sans" panose="020B0606030504020204" pitchFamily="34" charset="0"/>
                <a:ea typeface="Open Sans" panose="020B0606030504020204" pitchFamily="34" charset="0"/>
                <a:cs typeface="Open Sans" panose="020B0606030504020204" pitchFamily="34" charset="0"/>
              </a:rPr>
              <a:t>You can search by keyword, or sort these further using ‘Rank’ to sort by Eligibility, Deadline, Country and Institution and then ‘Filter’ to narrow this even more.</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4A1C4A14-2220-401F-96AA-DF3818FE3D3B}"/>
              </a:ext>
            </a:extLst>
          </p:cNvPr>
          <p:cNvPicPr>
            <a:picLocks noChangeAspect="1"/>
          </p:cNvPicPr>
          <p:nvPr/>
        </p:nvPicPr>
        <p:blipFill rotWithShape="1">
          <a:blip r:embed="rId2"/>
          <a:srcRect l="55941" t="29755" r="3999" b="44557"/>
          <a:stretch/>
        </p:blipFill>
        <p:spPr>
          <a:xfrm>
            <a:off x="4703274" y="4681568"/>
            <a:ext cx="6714142" cy="1210864"/>
          </a:xfrm>
          <a:prstGeom prst="rect">
            <a:avLst/>
          </a:prstGeom>
        </p:spPr>
      </p:pic>
    </p:spTree>
    <p:extLst>
      <p:ext uri="{BB962C8B-B14F-4D97-AF65-F5344CB8AC3E}">
        <p14:creationId xmlns:p14="http://schemas.microsoft.com/office/powerpoint/2010/main" val="4044407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1BB05A262ED2478332B67EA3B3713B" ma:contentTypeVersion="16" ma:contentTypeDescription="Create a new document." ma:contentTypeScope="" ma:versionID="6315df646582b4ba50dc22efd7d7348d">
  <xsd:schema xmlns:xsd="http://www.w3.org/2001/XMLSchema" xmlns:xs="http://www.w3.org/2001/XMLSchema" xmlns:p="http://schemas.microsoft.com/office/2006/metadata/properties" xmlns:ns2="4da97888-80c8-47ed-8945-9822b6866dd3" xmlns:ns3="bde16008-2e04-418d-ac5b-4b2fc04093c8" targetNamespace="http://schemas.microsoft.com/office/2006/metadata/properties" ma:root="true" ma:fieldsID="4b432d5f65d84d3d31d678f5776c745d" ns2:_="" ns3:_="">
    <xsd:import namespace="4da97888-80c8-47ed-8945-9822b6866dd3"/>
    <xsd:import namespace="bde16008-2e04-418d-ac5b-4b2fc04093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a97888-80c8-47ed-8945-9822b6866d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dfc3a7f-032a-4ea2-9c51-c120817433a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de16008-2e04-418d-ac5b-4b2fc04093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b82453-fdd5-421b-9f4e-910eb6757bcc}" ma:internalName="TaxCatchAll" ma:showField="CatchAllData" ma:web="bde16008-2e04-418d-ac5b-4b2fc04093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a97888-80c8-47ed-8945-9822b6866dd3">
      <Terms xmlns="http://schemas.microsoft.com/office/infopath/2007/PartnerControls"/>
    </lcf76f155ced4ddcb4097134ff3c332f>
    <TaxCatchAll xmlns="bde16008-2e04-418d-ac5b-4b2fc04093c8" xsi:nil="true"/>
  </documentManagement>
</p:properties>
</file>

<file path=customXml/itemProps1.xml><?xml version="1.0" encoding="utf-8"?>
<ds:datastoreItem xmlns:ds="http://schemas.openxmlformats.org/officeDocument/2006/customXml" ds:itemID="{489E6D1E-64FD-498C-BC21-472A8D3D95F8}"/>
</file>

<file path=customXml/itemProps2.xml><?xml version="1.0" encoding="utf-8"?>
<ds:datastoreItem xmlns:ds="http://schemas.openxmlformats.org/officeDocument/2006/customXml" ds:itemID="{2DB50653-14DD-477D-A9DE-87EEF3C574C3}"/>
</file>

<file path=customXml/itemProps3.xml><?xml version="1.0" encoding="utf-8"?>
<ds:datastoreItem xmlns:ds="http://schemas.openxmlformats.org/officeDocument/2006/customXml" ds:itemID="{D277B94D-27B9-4318-AFB6-A2B79CA3B0EF}"/>
</file>

<file path=docProps/app.xml><?xml version="1.0" encoding="utf-8"?>
<Properties xmlns="http://schemas.openxmlformats.org/officeDocument/2006/extended-properties" xmlns:vt="http://schemas.openxmlformats.org/officeDocument/2006/docPropsVTypes">
  <TotalTime>147</TotalTime>
  <Words>540</Words>
  <Application>Microsoft Office PowerPoint</Application>
  <PresentationFormat>Widescreen</PresentationFormat>
  <Paragraphs>43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Open Sans</vt:lpstr>
      <vt:lpstr>Arial</vt:lpstr>
      <vt:lpstr>Calibri Light</vt:lpstr>
      <vt:lpstr>Wingdings</vt:lpstr>
      <vt:lpstr>Office Theme</vt:lpstr>
      <vt:lpstr>PowerPoint Presentation</vt:lpstr>
      <vt:lpstr>The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jamie@unifrog.org</dc:creator>
  <cp:lastModifiedBy>catherine alnuamaani</cp:lastModifiedBy>
  <cp:revision>41</cp:revision>
  <dcterms:created xsi:type="dcterms:W3CDTF">2019-04-12T10:49:49Z</dcterms:created>
  <dcterms:modified xsi:type="dcterms:W3CDTF">2019-09-09T12:19:06Z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0x010100FF1BB05A262ED2478332B67EA3B3713B</vt:lpwstr>
  </property>
  <property fmtid="{D5CDD505-2E9C-101B-9397-08002B2CF9AE}" pid="3" name="Order">
    <vt:r8>332400</vt:r8>
  </property>
</Properties>
</file>